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72" r:id="rId4"/>
    <p:sldId id="273" r:id="rId5"/>
    <p:sldId id="270" r:id="rId6"/>
    <p:sldId id="271" r:id="rId7"/>
    <p:sldId id="274" r:id="rId8"/>
    <p:sldId id="267" r:id="rId9"/>
    <p:sldId id="275" r:id="rId10"/>
    <p:sldId id="276" r:id="rId11"/>
    <p:sldId id="278" r:id="rId12"/>
    <p:sldId id="258" r:id="rId13"/>
    <p:sldId id="259" r:id="rId14"/>
    <p:sldId id="260" r:id="rId15"/>
    <p:sldId id="261" r:id="rId16"/>
    <p:sldId id="268" r:id="rId17"/>
    <p:sldId id="262" r:id="rId18"/>
    <p:sldId id="269" r:id="rId19"/>
    <p:sldId id="277"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730561B-8393-4815-BD51-E1B9DD2A2B61}" type="datetimeFigureOut">
              <a:rPr lang="en-US" smtClean="0"/>
              <a:pPr/>
              <a:t>11/25/2015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C8ACEEB-550A-4203-8AE5-029B5F2D787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ACEEB-550A-4203-8AE5-029B5F2D78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730561B-8393-4815-BD51-E1B9DD2A2B61}" type="datetimeFigureOut">
              <a:rPr lang="en-US" smtClean="0"/>
              <a:pPr/>
              <a:t>11/25/2015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C8ACEEB-550A-4203-8AE5-029B5F2D787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C8ACEEB-550A-4203-8AE5-029B5F2D787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C8ACEEB-550A-4203-8AE5-029B5F2D787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730561B-8393-4815-BD51-E1B9DD2A2B61}" type="datetimeFigureOut">
              <a:rPr lang="en-US" smtClean="0"/>
              <a:pPr/>
              <a:t>11/25/2015</a:t>
            </a:fld>
            <a:endParaRPr lang="en-US"/>
          </a:p>
        </p:txBody>
      </p:sp>
      <p:sp>
        <p:nvSpPr>
          <p:cNvPr id="10" name="Slide Number Placeholder 9"/>
          <p:cNvSpPr>
            <a:spLocks noGrp="1"/>
          </p:cNvSpPr>
          <p:nvPr>
            <p:ph type="sldNum" sz="quarter" idx="16"/>
          </p:nvPr>
        </p:nvSpPr>
        <p:spPr/>
        <p:txBody>
          <a:bodyPr rtlCol="0"/>
          <a:lstStyle/>
          <a:p>
            <a:fld id="{2C8ACEEB-550A-4203-8AE5-029B5F2D787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730561B-8393-4815-BD51-E1B9DD2A2B61}" type="datetimeFigureOut">
              <a:rPr lang="en-US" smtClean="0"/>
              <a:pPr/>
              <a:t>11/25/2015</a:t>
            </a:fld>
            <a:endParaRPr lang="en-US"/>
          </a:p>
        </p:txBody>
      </p:sp>
      <p:sp>
        <p:nvSpPr>
          <p:cNvPr id="12" name="Slide Number Placeholder 11"/>
          <p:cNvSpPr>
            <a:spLocks noGrp="1"/>
          </p:cNvSpPr>
          <p:nvPr>
            <p:ph type="sldNum" sz="quarter" idx="16"/>
          </p:nvPr>
        </p:nvSpPr>
        <p:spPr/>
        <p:txBody>
          <a:bodyPr rtlCol="0"/>
          <a:lstStyle/>
          <a:p>
            <a:fld id="{2C8ACEEB-550A-4203-8AE5-029B5F2D787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C8ACEEB-550A-4203-8AE5-029B5F2D78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C8ACEEB-550A-4203-8AE5-029B5F2D78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30561B-8393-4815-BD51-E1B9DD2A2B61}" type="datetimeFigureOut">
              <a:rPr lang="en-US" smtClean="0"/>
              <a:pPr/>
              <a:t>11/25/2015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C8ACEEB-550A-4203-8AE5-029B5F2D787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730561B-8393-4815-BD51-E1B9DD2A2B61}" type="datetimeFigureOut">
              <a:rPr lang="en-US" smtClean="0"/>
              <a:pPr/>
              <a:t>11/25/2015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C8ACEEB-550A-4203-8AE5-029B5F2D787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730561B-8393-4815-BD51-E1B9DD2A2B61}" type="datetimeFigureOut">
              <a:rPr lang="en-US" smtClean="0"/>
              <a:pPr/>
              <a:t>11/25/2015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C8ACEEB-550A-4203-8AE5-029B5F2D78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iaals.du.edu/images/wygwam/documents/publications/The_Modern_Family_Court_Judge.pdf"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505200"/>
            <a:ext cx="8229600" cy="1143000"/>
          </a:xfrm>
        </p:spPr>
        <p:txBody>
          <a:bodyPr>
            <a:normAutofit/>
          </a:bodyPr>
          <a:lstStyle/>
          <a:p>
            <a:pPr algn="ctr"/>
            <a:r>
              <a:rPr lang="en-US" sz="3200" dirty="0" smtClean="0"/>
              <a:t>Principles of effective interpersonal communication </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Rectangle 2"/>
          <p:cNvSpPr txBox="1">
            <a:spLocks noChangeArrowheads="1"/>
          </p:cNvSpPr>
          <p:nvPr/>
        </p:nvSpPr>
        <p:spPr>
          <a:xfrm>
            <a:off x="685800" y="609600"/>
            <a:ext cx="77724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smtClean="0">
                <a:ln>
                  <a:noFill/>
                </a:ln>
                <a:solidFill>
                  <a:schemeClr val="tx1"/>
                </a:solidFill>
                <a:effectLst/>
                <a:uLnTx/>
                <a:uFillTx/>
                <a:latin typeface="+mj-lt"/>
                <a:ea typeface="+mj-ea"/>
                <a:cs typeface="+mj-cs"/>
              </a:rPr>
              <a:t>Body language can communicate:</a:t>
            </a:r>
          </a:p>
        </p:txBody>
      </p:sp>
      <p:sp>
        <p:nvSpPr>
          <p:cNvPr id="4" name="Rectangle 3"/>
          <p:cNvSpPr txBox="1">
            <a:spLocks noChangeArrowheads="1"/>
          </p:cNvSpPr>
          <p:nvPr/>
        </p:nvSpPr>
        <p:spPr>
          <a:xfrm>
            <a:off x="685800" y="1981200"/>
            <a:ext cx="3810000" cy="4114800"/>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1.   Happiness</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2.   Surprise</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3.   Fear</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4.   Anger</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5.   Sadness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2400" b="0" i="0" u="none" strike="noStrike" kern="1200" cap="none" spc="0" normalizeH="0" baseline="0" noProof="0" smtClean="0">
              <a:ln>
                <a:noFill/>
              </a:ln>
              <a:solidFill>
                <a:schemeClr val="tx1"/>
              </a:solidFill>
              <a:effectLst/>
              <a:uLnTx/>
              <a:uFillTx/>
              <a:latin typeface="+mj-lt"/>
              <a:ea typeface="+mn-ea"/>
              <a:cs typeface="+mn-cs"/>
            </a:endParaRPr>
          </a:p>
        </p:txBody>
      </p:sp>
      <p:sp>
        <p:nvSpPr>
          <p:cNvPr id="5" name="Rectangle 4"/>
          <p:cNvSpPr txBox="1">
            <a:spLocks noChangeArrowheads="1"/>
          </p:cNvSpPr>
          <p:nvPr/>
        </p:nvSpPr>
        <p:spPr>
          <a:xfrm>
            <a:off x="4648200" y="1981200"/>
            <a:ext cx="3810000" cy="4114800"/>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6. Disgust</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7. Contempt</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8.  Interest</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9.Bewilderment/Surprise</a:t>
            </a:r>
          </a:p>
          <a:p>
            <a:pPr marL="342900" marR="0" lvl="0" indent="-34290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smtClean="0">
                <a:ln>
                  <a:noFill/>
                </a:ln>
                <a:solidFill>
                  <a:schemeClr val="tx1"/>
                </a:solidFill>
                <a:effectLst/>
                <a:uLnTx/>
                <a:uFillTx/>
                <a:latin typeface="+mj-lt"/>
                <a:ea typeface="+mn-ea"/>
                <a:cs typeface="+mn-cs"/>
              </a:rPr>
              <a:t>10. Determination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2400" b="0" i="0" u="none" strike="noStrike" kern="1200" cap="none" spc="0" normalizeH="0" baseline="0" noProof="0" dirty="0"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additive="base">
                                        <p:cTn id="43"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anim calcmode="lin" valueType="num">
                                      <p:cBhvr additive="base">
                                        <p:cTn id="49"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 calcmode="lin" valueType="num">
                                      <p:cBhvr additive="base">
                                        <p:cTn id="6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
                                            <p:txEl>
                                              <p:pRg st="4" end="4"/>
                                            </p:txEl>
                                          </p:spTgt>
                                        </p:tgtEl>
                                        <p:attrNameLst>
                                          <p:attrName>style.visibility</p:attrName>
                                        </p:attrNameLst>
                                      </p:cBhvr>
                                      <p:to>
                                        <p:strVal val="visible"/>
                                      </p:to>
                                    </p:set>
                                    <p:anim calcmode="lin" valueType="num">
                                      <p:cBhvr additive="base">
                                        <p:cTn id="67"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build="p" autoUpdateAnimBg="0"/>
      <p:bldP spid="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0"/>
            <a:ext cx="8229600" cy="1143000"/>
          </a:xfrm>
        </p:spPr>
        <p:txBody>
          <a:bodyPr>
            <a:normAutofit fontScale="90000"/>
          </a:bodyPr>
          <a:lstStyle/>
          <a:p>
            <a:pPr algn="l"/>
            <a:r>
              <a:rPr lang="en-US" sz="2400" dirty="0" smtClean="0">
                <a:solidFill>
                  <a:schemeClr val="tx1"/>
                </a:solidFill>
              </a:rPr>
              <a:t>Twenty-seven requisite skills*, qualities, and areas of knowledge including: knowledge of child development and family dynamics; understanding of domestic violence, child maltreatment, substance abuse and addiction, and mental health issues; cultural competence and understanding one's own biases; communication that emphasizes clarity and brevity; honed listening skills; and exercising leadership from the bench.</a:t>
            </a:r>
            <a:r>
              <a:rPr lang="en-US" sz="2400" dirty="0" smtClean="0"/>
              <a:t/>
            </a:r>
            <a:br>
              <a:rPr lang="en-US" sz="2400" dirty="0" smtClean="0"/>
            </a:br>
            <a:r>
              <a:rPr lang="en-US" sz="2400" dirty="0" smtClean="0"/>
              <a:t>*</a:t>
            </a:r>
            <a:r>
              <a:rPr lang="en-US" sz="2000" i="1" dirty="0" smtClean="0">
                <a:hlinkClick r:id="rId2"/>
              </a:rPr>
              <a:t> The Modern Family Court Judge</a:t>
            </a:r>
            <a:r>
              <a:rPr lang="en-US" sz="2000" dirty="0" smtClean="0"/>
              <a:t>, </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pPr algn="l"/>
            <a:r>
              <a:rPr lang="en-US" sz="2400" b="1" dirty="0"/>
              <a:t>Interpersonal communication is irreversible</a:t>
            </a:r>
            <a:br>
              <a:rPr lang="en-US" sz="2400" b="1" dirty="0"/>
            </a:br>
            <a:r>
              <a:rPr lang="en-US" sz="2400" dirty="0"/>
              <a:t>You can't really take back something once it has been said. The effect must inevitably remain. Despite the instructions from a judge to a jury to "disregard that last statement the witness made," the lawyer knows that it can't help but make an impression on the jury.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0"/>
            <a:ext cx="8229600" cy="1143000"/>
          </a:xfrm>
        </p:spPr>
        <p:txBody>
          <a:bodyPr>
            <a:normAutofit fontScale="90000"/>
          </a:bodyPr>
          <a:lstStyle/>
          <a:p>
            <a:pPr algn="l"/>
            <a:r>
              <a:rPr lang="en-US" sz="2400" b="1" dirty="0"/>
              <a:t>Interpersonal communication is complicated</a:t>
            </a:r>
            <a:br>
              <a:rPr lang="en-US" sz="2400" b="1" dirty="0"/>
            </a:br>
            <a:r>
              <a:rPr lang="en-US" sz="2400" dirty="0"/>
              <a:t>No form of communication is simple. Because of the number of variables involved, even simple  </a:t>
            </a:r>
            <a:r>
              <a:rPr lang="en-US" sz="2400" dirty="0" smtClean="0"/>
              <a:t>interactions  </a:t>
            </a:r>
            <a:r>
              <a:rPr lang="en-US" sz="2400" dirty="0"/>
              <a:t>are </a:t>
            </a:r>
            <a:r>
              <a:rPr lang="en-US" sz="2400" dirty="0" smtClean="0"/>
              <a:t> also extremely </a:t>
            </a:r>
            <a:r>
              <a:rPr lang="en-US" sz="2400" dirty="0"/>
              <a:t>complex. </a:t>
            </a: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Theorists </a:t>
            </a:r>
            <a:r>
              <a:rPr lang="en-US" sz="2400" dirty="0"/>
              <a:t>note that whenever we communicate there are really at least six "people" involved: 1) who you think you are; 2) who you think the other person is; </a:t>
            </a:r>
            <a:r>
              <a:rPr lang="en-US" sz="2400" dirty="0" smtClean="0"/>
              <a:t>3)who </a:t>
            </a:r>
            <a:r>
              <a:rPr lang="en-US" sz="2400" dirty="0"/>
              <a:t>you think the other person thinks you are; 4) who the other person thinks /she is; 5) who the other person thinks you are; and 6) who the other person thinks you think s/he 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33800"/>
            <a:ext cx="8229600" cy="1143000"/>
          </a:xfrm>
        </p:spPr>
        <p:txBody>
          <a:bodyPr>
            <a:normAutofit fontScale="90000"/>
          </a:bodyPr>
          <a:lstStyle/>
          <a:p>
            <a:pPr algn="l"/>
            <a:r>
              <a:rPr lang="en-US" sz="2400" dirty="0" smtClean="0"/>
              <a:t>Finish scholar  </a:t>
            </a:r>
            <a:r>
              <a:rPr lang="en-US" sz="2400" dirty="0" err="1" smtClean="0"/>
              <a:t>Osmo</a:t>
            </a:r>
            <a:r>
              <a:rPr lang="en-US" sz="2400" dirty="0" smtClean="0"/>
              <a:t> </a:t>
            </a:r>
            <a:r>
              <a:rPr lang="en-US" sz="2400" dirty="0" err="1" smtClean="0"/>
              <a:t>Wiio</a:t>
            </a:r>
            <a:r>
              <a:rPr lang="en-US" sz="2400" dirty="0" smtClean="0"/>
              <a:t>  has situations  akin to Murphy’s Law that things go wrong when you wish they should not</a:t>
            </a:r>
            <a:br>
              <a:rPr lang="en-US" sz="2400" dirty="0" smtClean="0"/>
            </a:br>
            <a:r>
              <a:rPr lang="en-US" sz="2400" dirty="0" smtClean="0"/>
              <a:t/>
            </a:r>
            <a:br>
              <a:rPr lang="en-US" sz="2400" dirty="0" smtClean="0"/>
            </a:br>
            <a:r>
              <a:rPr lang="en-US" sz="2400" dirty="0" smtClean="0"/>
              <a:t>a) If </a:t>
            </a:r>
            <a:r>
              <a:rPr lang="en-US" sz="2400" dirty="0"/>
              <a:t>communication can fail, it will.</a:t>
            </a:r>
            <a:br>
              <a:rPr lang="en-US" sz="2400" dirty="0"/>
            </a:br>
            <a:r>
              <a:rPr lang="en-US" sz="2400" dirty="0" smtClean="0"/>
              <a:t>b) If </a:t>
            </a:r>
            <a:r>
              <a:rPr lang="en-US" sz="2400" dirty="0"/>
              <a:t>a message can be understood in different ways, it will be understood in just that way which does the most harm.</a:t>
            </a:r>
            <a:br>
              <a:rPr lang="en-US" sz="2400" dirty="0"/>
            </a:br>
            <a:r>
              <a:rPr lang="en-US" sz="2400" dirty="0" smtClean="0"/>
              <a:t>C) There </a:t>
            </a:r>
            <a:r>
              <a:rPr lang="en-US" sz="2400" dirty="0"/>
              <a:t>is always somebody who knows better than you what you meant by your message.</a:t>
            </a:r>
            <a:br>
              <a:rPr lang="en-US" sz="2400" dirty="0"/>
            </a:br>
            <a:r>
              <a:rPr lang="en-US" sz="2400" dirty="0" smtClean="0"/>
              <a:t>D) The </a:t>
            </a:r>
            <a:r>
              <a:rPr lang="en-US" sz="2400" dirty="0"/>
              <a:t>more communication there is, the more difficult it is for communication to </a:t>
            </a:r>
            <a:r>
              <a:rPr lang="en-US" sz="2400" dirty="0" smtClean="0"/>
              <a:t>succeed   </a:t>
            </a:r>
            <a:br>
              <a:rPr lang="en-US" sz="2400" dirty="0" smtClean="0"/>
            </a:br>
            <a:r>
              <a:rPr lang="en-US" sz="2400" dirty="0" smtClean="0"/>
              <a:t> </a:t>
            </a:r>
            <a:r>
              <a:rPr lang="en-US" sz="2400" dirty="0"/>
              <a:t/>
            </a:r>
            <a:br>
              <a:rPr lang="en-US" sz="2400" dirty="0"/>
            </a:b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62400"/>
            <a:ext cx="8229600" cy="1143000"/>
          </a:xfrm>
        </p:spPr>
        <p:txBody>
          <a:bodyPr>
            <a:normAutofit fontScale="90000"/>
          </a:bodyPr>
          <a:lstStyle/>
          <a:p>
            <a:pPr algn="l"/>
            <a:r>
              <a:rPr lang="en-US" sz="2400" b="1" dirty="0">
                <a:latin typeface="Calibri" pitchFamily="34" charset="0"/>
                <a:cs typeface="Calibri" pitchFamily="34" charset="0"/>
              </a:rPr>
              <a:t>Interpersonal communication is contextual</a:t>
            </a:r>
            <a:br>
              <a:rPr lang="en-US" sz="2400" b="1" dirty="0">
                <a:latin typeface="Calibri" pitchFamily="34" charset="0"/>
                <a:cs typeface="Calibri" pitchFamily="34" charset="0"/>
              </a:rPr>
            </a:br>
            <a:r>
              <a:rPr lang="en-US" sz="2400" b="1" dirty="0" smtClean="0">
                <a:latin typeface="Calibri" pitchFamily="34" charset="0"/>
                <a:cs typeface="Calibri" pitchFamily="34" charset="0"/>
              </a:rPr>
              <a:t>C</a:t>
            </a:r>
            <a:r>
              <a:rPr lang="en-US" sz="2400" dirty="0" smtClean="0">
                <a:latin typeface="Calibri" pitchFamily="34" charset="0"/>
                <a:cs typeface="Calibri" pitchFamily="34" charset="0"/>
              </a:rPr>
              <a:t>ommunication </a:t>
            </a:r>
            <a:r>
              <a:rPr lang="en-US" sz="2400" dirty="0">
                <a:latin typeface="Calibri" pitchFamily="34" charset="0"/>
                <a:cs typeface="Calibri" pitchFamily="34" charset="0"/>
              </a:rPr>
              <a:t>does not happen in isolation. There is:</a:t>
            </a:r>
            <a:br>
              <a:rPr lang="en-US" sz="2400" dirty="0">
                <a:latin typeface="Calibri" pitchFamily="34" charset="0"/>
                <a:cs typeface="Calibri" pitchFamily="34" charset="0"/>
              </a:rPr>
            </a:b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1. </a:t>
            </a:r>
            <a:r>
              <a:rPr lang="en-US" sz="2400" b="1" i="1" dirty="0" smtClean="0">
                <a:latin typeface="Calibri" pitchFamily="34" charset="0"/>
                <a:cs typeface="Calibri" pitchFamily="34" charset="0"/>
              </a:rPr>
              <a:t>Psychological </a:t>
            </a:r>
            <a:r>
              <a:rPr lang="en-US" sz="2400" b="1" i="1" dirty="0">
                <a:latin typeface="Calibri" pitchFamily="34" charset="0"/>
                <a:cs typeface="Calibri" pitchFamily="34" charset="0"/>
              </a:rPr>
              <a:t>context</a:t>
            </a:r>
            <a:r>
              <a:rPr lang="en-US" sz="2400" b="1" dirty="0">
                <a:latin typeface="Calibri" pitchFamily="34" charset="0"/>
                <a:cs typeface="Calibri" pitchFamily="34" charset="0"/>
              </a:rPr>
              <a:t>, </a:t>
            </a:r>
            <a:r>
              <a:rPr lang="en-US" sz="2400" dirty="0">
                <a:latin typeface="Calibri" pitchFamily="34" charset="0"/>
                <a:cs typeface="Calibri" pitchFamily="34" charset="0"/>
              </a:rPr>
              <a:t>which is who you are and what you bring to the interaction. Your needs, desires, values, personality, etc., all form the psychological context. ("You" here refers to both participants in the interaction</a:t>
            </a:r>
            <a:r>
              <a:rPr lang="en-US" sz="2400" dirty="0" smtClean="0">
                <a:latin typeface="Calibri" pitchFamily="34" charset="0"/>
                <a:cs typeface="Calibri" pitchFamily="34" charset="0"/>
              </a:rPr>
              <a:t>.) As a judge you have a value system, and perspectives on gender, masculinity and  relationships that wittingly or unwittingly do get reflected.</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Judges must control their emotions. </a:t>
            </a:r>
            <a:r>
              <a:rPr lang="en-US" sz="2200" dirty="0"/>
              <a:t/>
            </a:r>
            <a:br>
              <a:rPr lang="en-US" sz="2200" dirty="0"/>
            </a:b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81400"/>
            <a:ext cx="8229600" cy="1143000"/>
          </a:xfrm>
        </p:spPr>
        <p:txBody>
          <a:bodyPr>
            <a:normAutofit fontScale="90000"/>
          </a:bodyPr>
          <a:lstStyle/>
          <a:p>
            <a:pPr algn="l"/>
            <a:r>
              <a:rPr lang="en-US" sz="2400" dirty="0" smtClean="0"/>
              <a:t>2. </a:t>
            </a:r>
            <a:r>
              <a:rPr lang="en-US" sz="2400" b="1" i="1" dirty="0" smtClean="0"/>
              <a:t>Relational context</a:t>
            </a:r>
            <a:r>
              <a:rPr lang="en-US" sz="2400" b="1" dirty="0" smtClean="0"/>
              <a:t>, </a:t>
            </a:r>
            <a:r>
              <a:rPr lang="en-US" sz="2400" dirty="0" smtClean="0"/>
              <a:t>which concerns your reactions to the other person--the "mix.“</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3. </a:t>
            </a:r>
            <a:r>
              <a:rPr lang="en-US" sz="2400" b="1" i="1" dirty="0" smtClean="0"/>
              <a:t>Situational context</a:t>
            </a:r>
            <a:r>
              <a:rPr lang="en-US" sz="2400" dirty="0" smtClean="0"/>
              <a:t> deals with the psycho-social "where" you are communicating. An interaction that takes place in a classroom will be very different from one that takes place in a courtroom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29000"/>
            <a:ext cx="8229600" cy="1143000"/>
          </a:xfrm>
        </p:spPr>
        <p:txBody>
          <a:bodyPr>
            <a:normAutofit fontScale="90000"/>
          </a:bodyPr>
          <a:lstStyle/>
          <a:p>
            <a:pPr algn="l"/>
            <a:r>
              <a:rPr lang="en-US" sz="2400" b="1" i="1" dirty="0" smtClean="0"/>
              <a:t>4. Environmental context</a:t>
            </a:r>
            <a:r>
              <a:rPr lang="en-US" sz="2400" b="1" dirty="0" smtClean="0"/>
              <a:t> </a:t>
            </a:r>
            <a:r>
              <a:rPr lang="en-US" sz="2400" dirty="0" smtClean="0"/>
              <a:t>deals with the physical "where" you are communicating.  The ambience, the noise level, temperature, season, time of day, all are examples of factors in the environmental context.</a:t>
            </a:r>
            <a:br>
              <a:rPr lang="en-US" sz="2400" dirty="0" smtClean="0"/>
            </a:br>
            <a:r>
              <a:rPr lang="en-US" sz="2400" dirty="0" smtClean="0"/>
              <a:t/>
            </a:r>
            <a:br>
              <a:rPr lang="en-US" sz="2400" dirty="0" smtClean="0"/>
            </a:br>
            <a:r>
              <a:rPr lang="en-US" sz="2400" dirty="0" smtClean="0"/>
              <a:t>5. </a:t>
            </a:r>
            <a:r>
              <a:rPr lang="en-US" sz="2400" b="1" i="1" dirty="0" smtClean="0"/>
              <a:t>Cultural context</a:t>
            </a:r>
            <a:r>
              <a:rPr lang="en-US" sz="2400" b="1" dirty="0" smtClean="0"/>
              <a:t> </a:t>
            </a:r>
            <a:r>
              <a:rPr lang="en-US" sz="2400" dirty="0" smtClean="0"/>
              <a:t>includes all the learned behaviors and rules that affect the interaction. If you come from a culture where it is considered rude to make long, direct eye contact, you will out of politeness avoid eye contact. If the other person comes from a culture where long, direct eye contact signals trustworthiness, then we have in the cultural context a basis for misunderstanding</a:t>
            </a:r>
            <a:r>
              <a:rPr lang="en-US" sz="2800" dirty="0" smtClean="0"/>
              <a:t/>
            </a:r>
            <a:br>
              <a:rPr lang="en-US" sz="2800" dirty="0" smtClean="0"/>
            </a:b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0"/>
            <a:ext cx="8229600" cy="1143000"/>
          </a:xfrm>
        </p:spPr>
        <p:txBody>
          <a:bodyPr>
            <a:normAutofit fontScale="90000"/>
          </a:bodyPr>
          <a:lstStyle/>
          <a:p>
            <a:pPr algn="l"/>
            <a:r>
              <a:rPr lang="en-US" sz="2400" b="1" dirty="0" smtClean="0"/>
              <a:t> Interpersonal communication tools  by third party in resolving  marital issue. </a:t>
            </a:r>
            <a:r>
              <a:rPr lang="en-US" sz="2400" dirty="0" smtClean="0"/>
              <a:t/>
            </a:r>
            <a:br>
              <a:rPr lang="en-US" sz="2400" dirty="0" smtClean="0"/>
            </a:br>
            <a:r>
              <a:rPr lang="en-US" sz="2400" dirty="0" smtClean="0"/>
              <a:t>When things go so wrong in a marriage that the couple seek legal remedy to annul the bond. Family courts work as a catalyst to resolve the issue, but just in case  separation is  the answer, then how best to close the case with the mutual satisfaction of both the parties.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Counseling and Mediation are the strategies and tools used by  a family court</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1143000"/>
          </a:xfrm>
        </p:spPr>
        <p:txBody>
          <a:bodyPr>
            <a:normAutofit fontScale="90000"/>
          </a:bodyPr>
          <a:lstStyle/>
          <a:p>
            <a:pPr algn="l"/>
            <a:r>
              <a:rPr lang="en-US" sz="2400" dirty="0" smtClean="0"/>
              <a:t>“Family court judges make decisions every day that immediately and significantly impact families. Even so, family court judges are often undervalued—even by their peers on the bench. There is insufficient acknowledgement of the broad expertise required to do the job well.”</a:t>
            </a:r>
            <a:br>
              <a:rPr lang="en-US" sz="2400" dirty="0" smtClean="0"/>
            </a:br>
            <a:r>
              <a:rPr lang="en-US" sz="2400" dirty="0" smtClean="0"/>
              <a:t> </a:t>
            </a:r>
            <a:br>
              <a:rPr lang="en-US" sz="2400" dirty="0" smtClean="0"/>
            </a:br>
            <a:r>
              <a:rPr lang="en-US" sz="2400" dirty="0" smtClean="0"/>
              <a:t/>
            </a:r>
            <a:br>
              <a:rPr lang="en-US" sz="2400" dirty="0" smtClean="0"/>
            </a:br>
            <a:r>
              <a:rPr lang="en-US" sz="1300" dirty="0" smtClean="0"/>
              <a:t>Rebecca Love </a:t>
            </a:r>
            <a:r>
              <a:rPr lang="en-US" sz="1300" dirty="0" err="1" smtClean="0"/>
              <a:t>Kourlis</a:t>
            </a:r>
            <a:r>
              <a:rPr lang="en-US" sz="1300" dirty="0" smtClean="0"/>
              <a:t>, former Justice of the Colorado Supreme Court. </a:t>
            </a:r>
            <a:endParaRPr lang="en-US" sz="13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91000"/>
            <a:ext cx="8229600" cy="1143000"/>
          </a:xfrm>
        </p:spPr>
        <p:txBody>
          <a:bodyPr>
            <a:normAutofit fontScale="90000"/>
          </a:bodyPr>
          <a:lstStyle/>
          <a:p>
            <a:pPr algn="l"/>
            <a:r>
              <a:rPr lang="en-US" sz="2400" dirty="0" smtClean="0"/>
              <a:t>Communication is basic to human existence. Communication often is the root cause of why we feel happy and also dismayed. </a:t>
            </a:r>
            <a:br>
              <a:rPr lang="en-US" sz="2400" dirty="0" smtClean="0"/>
            </a:br>
            <a:r>
              <a:rPr lang="en-US" sz="2400" dirty="0" smtClean="0"/>
              <a:t/>
            </a:r>
            <a:br>
              <a:rPr lang="en-US" sz="2400" dirty="0" smtClean="0"/>
            </a:br>
            <a:r>
              <a:rPr lang="en-US" sz="2400" dirty="0" smtClean="0"/>
              <a:t>A family court  judge has a special responsibility. He not only has to deliver justice; he also has  to instill confidence   among those who come to the court to seek  justice. </a:t>
            </a:r>
            <a:br>
              <a:rPr lang="en-US" sz="2400" dirty="0" smtClean="0"/>
            </a:br>
            <a:r>
              <a:rPr lang="en-US" sz="2400" dirty="0" smtClean="0"/>
              <a:t>The perspectives of contending parties  more often differ. </a:t>
            </a:r>
            <a:br>
              <a:rPr lang="en-US" sz="2400" dirty="0" smtClean="0"/>
            </a:b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191000"/>
            <a:ext cx="8153400" cy="990600"/>
          </a:xfrm>
        </p:spPr>
        <p:txBody>
          <a:bodyPr>
            <a:normAutofit/>
          </a:bodyPr>
          <a:lstStyle/>
          <a:p>
            <a:r>
              <a:rPr lang="en-US" sz="1600" dirty="0" smtClean="0"/>
              <a:t>Presentation:  Professor J </a:t>
            </a:r>
            <a:r>
              <a:rPr lang="en-US" sz="1600" dirty="0" err="1" smtClean="0"/>
              <a:t>Jethwaney</a:t>
            </a:r>
            <a:r>
              <a:rPr lang="en-US" sz="1600" dirty="0" smtClean="0"/>
              <a:t>, IIMC, New Delhi. </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smtClean="0">
                <a:ln>
                  <a:noFill/>
                </a:ln>
                <a:solidFill>
                  <a:schemeClr val="tx1"/>
                </a:solidFill>
                <a:effectLst/>
                <a:uLnTx/>
                <a:uFillTx/>
                <a:latin typeface="+mj-lt"/>
                <a:ea typeface="+mj-ea"/>
                <a:cs typeface="+mj-cs"/>
              </a:rPr>
              <a:t>The communication process-1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2" descr="C:\Users\IIMC-JJ\Pictures\communication process.png"/>
          <p:cNvPicPr>
            <a:picLocks noChangeAspect="1" noChangeArrowheads="1"/>
          </p:cNvPicPr>
          <p:nvPr/>
        </p:nvPicPr>
        <p:blipFill>
          <a:blip r:embed="rId2" cstate="print"/>
          <a:srcRect/>
          <a:stretch>
            <a:fillRect/>
          </a:stretch>
        </p:blipFill>
        <p:spPr bwMode="auto">
          <a:xfrm>
            <a:off x="1905000" y="2286000"/>
            <a:ext cx="5105399" cy="236219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smtClean="0">
                <a:ln>
                  <a:noFill/>
                </a:ln>
                <a:solidFill>
                  <a:schemeClr val="tx1"/>
                </a:solidFill>
                <a:effectLst/>
                <a:uLnTx/>
                <a:uFillTx/>
                <a:latin typeface="+mj-lt"/>
                <a:ea typeface="+mj-ea"/>
                <a:cs typeface="+mj-cs"/>
              </a:rPr>
              <a:t>The element of ‘noise’ in communication process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2" descr="C:\Users\IIMC-JJ\Pictures\communication process-2.jpg"/>
          <p:cNvPicPr>
            <a:picLocks noChangeAspect="1" noChangeArrowheads="1"/>
          </p:cNvPicPr>
          <p:nvPr/>
        </p:nvPicPr>
        <p:blipFill>
          <a:blip r:embed="rId2" cstate="print"/>
          <a:srcRect/>
          <a:stretch>
            <a:fillRect/>
          </a:stretch>
        </p:blipFill>
        <p:spPr bwMode="auto">
          <a:xfrm>
            <a:off x="1371600" y="2286000"/>
            <a:ext cx="5257799" cy="2286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Rectangle 3"/>
          <p:cNvSpPr>
            <a:spLocks noChangeArrowheads="1"/>
          </p:cNvSpPr>
          <p:nvPr/>
        </p:nvSpPr>
        <p:spPr bwMode="auto">
          <a:xfrm>
            <a:off x="609600" y="228600"/>
            <a:ext cx="8153400" cy="830997"/>
          </a:xfrm>
          <a:prstGeom prst="rect">
            <a:avLst/>
          </a:prstGeom>
          <a:noFill/>
          <a:ln w="9525">
            <a:noFill/>
            <a:miter lim="800000"/>
            <a:headEnd/>
            <a:tailEnd/>
          </a:ln>
        </p:spPr>
        <p:txBody>
          <a:bodyPr>
            <a:spAutoFit/>
          </a:bodyPr>
          <a:lstStyle/>
          <a:p>
            <a:r>
              <a:rPr lang="en-US" sz="2400" i="1" dirty="0" smtClean="0"/>
              <a:t>Five </a:t>
            </a:r>
            <a:r>
              <a:rPr lang="en-US" sz="2400" i="1" dirty="0"/>
              <a:t>outcomes of an effective communication:</a:t>
            </a:r>
            <a:br>
              <a:rPr lang="en-US" sz="2400" i="1" dirty="0"/>
            </a:br>
            <a:endParaRPr lang="en-US" sz="2400" i="1" dirty="0"/>
          </a:p>
        </p:txBody>
      </p:sp>
      <p:sp>
        <p:nvSpPr>
          <p:cNvPr id="4" name="Rectangle 4"/>
          <p:cNvSpPr>
            <a:spLocks noChangeArrowheads="1"/>
          </p:cNvSpPr>
          <p:nvPr/>
        </p:nvSpPr>
        <p:spPr bwMode="auto">
          <a:xfrm>
            <a:off x="685800" y="2590800"/>
            <a:ext cx="5212774" cy="1200329"/>
          </a:xfrm>
          <a:prstGeom prst="rect">
            <a:avLst/>
          </a:prstGeom>
          <a:noFill/>
          <a:ln w="9525">
            <a:noFill/>
            <a:miter lim="800000"/>
            <a:headEnd/>
            <a:tailEnd/>
          </a:ln>
        </p:spPr>
        <p:txBody>
          <a:bodyPr wrap="none">
            <a:spAutoFit/>
          </a:bodyPr>
          <a:lstStyle/>
          <a:p>
            <a:r>
              <a:rPr lang="en-US" sz="2400" i="1" dirty="0">
                <a:sym typeface="Symbol" pitchFamily="18" charset="2"/>
              </a:rPr>
              <a:t></a:t>
            </a:r>
            <a:r>
              <a:rPr lang="en-US" sz="2400" dirty="0"/>
              <a:t>The communication is received by the </a:t>
            </a:r>
            <a:br>
              <a:rPr lang="en-US" sz="2400" dirty="0"/>
            </a:br>
            <a:r>
              <a:rPr lang="en-US" sz="2400" dirty="0"/>
              <a:t> intended   Target Audience</a:t>
            </a:r>
            <a:br>
              <a:rPr lang="en-US" sz="2400" dirty="0"/>
            </a:br>
            <a:endParaRPr lang="en-US" sz="2400" dirty="0"/>
          </a:p>
        </p:txBody>
      </p:sp>
      <p:sp>
        <p:nvSpPr>
          <p:cNvPr id="5" name="Rectangle 5"/>
          <p:cNvSpPr>
            <a:spLocks noChangeArrowheads="1"/>
          </p:cNvSpPr>
          <p:nvPr/>
        </p:nvSpPr>
        <p:spPr bwMode="auto">
          <a:xfrm>
            <a:off x="609600" y="3489325"/>
            <a:ext cx="4982903" cy="830997"/>
          </a:xfrm>
          <a:prstGeom prst="rect">
            <a:avLst/>
          </a:prstGeom>
          <a:noFill/>
          <a:ln w="9525">
            <a:noFill/>
            <a:miter lim="800000"/>
            <a:headEnd/>
            <a:tailEnd/>
          </a:ln>
        </p:spPr>
        <p:txBody>
          <a:bodyPr wrap="none">
            <a:spAutoFit/>
          </a:bodyPr>
          <a:lstStyle/>
          <a:p>
            <a:r>
              <a:rPr lang="en-US" sz="2400" i="1">
                <a:sym typeface="Symbol" pitchFamily="18" charset="2"/>
              </a:rPr>
              <a:t></a:t>
            </a:r>
            <a:r>
              <a:rPr lang="en-US" sz="2400"/>
              <a:t> They remember the communication</a:t>
            </a:r>
            <a:br>
              <a:rPr lang="en-US" sz="2400"/>
            </a:br>
            <a:endParaRPr lang="en-US" sz="2400"/>
          </a:p>
        </p:txBody>
      </p:sp>
      <p:sp>
        <p:nvSpPr>
          <p:cNvPr id="6" name="Rectangle 6"/>
          <p:cNvSpPr>
            <a:spLocks noChangeArrowheads="1"/>
          </p:cNvSpPr>
          <p:nvPr/>
        </p:nvSpPr>
        <p:spPr bwMode="auto">
          <a:xfrm>
            <a:off x="609600" y="4114800"/>
            <a:ext cx="4859022" cy="830997"/>
          </a:xfrm>
          <a:prstGeom prst="rect">
            <a:avLst/>
          </a:prstGeom>
          <a:noFill/>
          <a:ln w="9525">
            <a:noFill/>
            <a:miter lim="800000"/>
            <a:headEnd/>
            <a:tailEnd/>
          </a:ln>
        </p:spPr>
        <p:txBody>
          <a:bodyPr wrap="none">
            <a:spAutoFit/>
          </a:bodyPr>
          <a:lstStyle/>
          <a:p>
            <a:r>
              <a:rPr lang="en-US" sz="2400" i="1">
                <a:sym typeface="Symbol" pitchFamily="18" charset="2"/>
              </a:rPr>
              <a:t></a:t>
            </a:r>
            <a:r>
              <a:rPr lang="en-US" sz="2400"/>
              <a:t> They believe in the communication</a:t>
            </a:r>
            <a:br>
              <a:rPr lang="en-US" sz="2400"/>
            </a:br>
            <a:endParaRPr lang="en-US" sz="2400"/>
          </a:p>
        </p:txBody>
      </p:sp>
      <p:sp>
        <p:nvSpPr>
          <p:cNvPr id="7" name="Rectangle 7"/>
          <p:cNvSpPr>
            <a:spLocks noChangeArrowheads="1"/>
          </p:cNvSpPr>
          <p:nvPr/>
        </p:nvSpPr>
        <p:spPr bwMode="auto">
          <a:xfrm>
            <a:off x="600075" y="4724400"/>
            <a:ext cx="6237861" cy="461665"/>
          </a:xfrm>
          <a:prstGeom prst="rect">
            <a:avLst/>
          </a:prstGeom>
          <a:noFill/>
          <a:ln w="9525">
            <a:noFill/>
            <a:miter lim="800000"/>
            <a:headEnd/>
            <a:tailEnd/>
          </a:ln>
        </p:spPr>
        <p:txBody>
          <a:bodyPr wrap="none">
            <a:spAutoFit/>
          </a:bodyPr>
          <a:lstStyle/>
          <a:p>
            <a:r>
              <a:rPr lang="en-US" sz="2400" i="1">
                <a:sym typeface="Symbol" pitchFamily="18" charset="2"/>
              </a:rPr>
              <a:t></a:t>
            </a:r>
            <a:r>
              <a:rPr lang="en-US" sz="2400"/>
              <a:t> They have intent to act on the communication</a:t>
            </a:r>
          </a:p>
        </p:txBody>
      </p:sp>
      <p:sp>
        <p:nvSpPr>
          <p:cNvPr id="8" name="Rectangle 8"/>
          <p:cNvSpPr>
            <a:spLocks noChangeArrowheads="1"/>
          </p:cNvSpPr>
          <p:nvPr/>
        </p:nvSpPr>
        <p:spPr bwMode="auto">
          <a:xfrm>
            <a:off x="609600" y="5334000"/>
            <a:ext cx="4507644" cy="461665"/>
          </a:xfrm>
          <a:prstGeom prst="rect">
            <a:avLst/>
          </a:prstGeom>
          <a:noFill/>
          <a:ln w="9525">
            <a:noFill/>
            <a:miter lim="800000"/>
            <a:headEnd/>
            <a:tailEnd/>
          </a:ln>
        </p:spPr>
        <p:txBody>
          <a:bodyPr wrap="none">
            <a:spAutoFit/>
          </a:bodyPr>
          <a:lstStyle/>
          <a:p>
            <a:r>
              <a:rPr lang="en-US" sz="2400" i="1" dirty="0">
                <a:sym typeface="Symbol" pitchFamily="18" charset="2"/>
              </a:rPr>
              <a:t></a:t>
            </a:r>
            <a:r>
              <a:rPr lang="en-US" sz="2400" dirty="0"/>
              <a:t> They act on the communication.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P spid="7" grpId="0" autoUpdateAnimBg="0"/>
      <p:bldP spid="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latin typeface="Calibri" pitchFamily="34" charset="0"/>
              <a:cs typeface="Calibri" pitchFamily="34" charset="0"/>
            </a:endParaRPr>
          </a:p>
        </p:txBody>
      </p:sp>
      <p:sp>
        <p:nvSpPr>
          <p:cNvPr id="3" name="Rectangle 3"/>
          <p:cNvSpPr>
            <a:spLocks noChangeArrowheads="1"/>
          </p:cNvSpPr>
          <p:nvPr/>
        </p:nvSpPr>
        <p:spPr bwMode="auto">
          <a:xfrm>
            <a:off x="533400" y="685800"/>
            <a:ext cx="6497163" cy="1569660"/>
          </a:xfrm>
          <a:prstGeom prst="rect">
            <a:avLst/>
          </a:prstGeom>
          <a:noFill/>
          <a:ln w="9525">
            <a:noFill/>
            <a:miter lim="800000"/>
            <a:headEnd/>
            <a:tailEnd/>
          </a:ln>
        </p:spPr>
        <p:txBody>
          <a:bodyPr wrap="none">
            <a:spAutoFit/>
          </a:bodyPr>
          <a:lstStyle/>
          <a:p>
            <a:r>
              <a:rPr lang="en-US" sz="2400" b="1" i="1" dirty="0">
                <a:latin typeface="Calibri" pitchFamily="34" charset="0"/>
                <a:cs typeface="Calibri" pitchFamily="34" charset="0"/>
              </a:rPr>
              <a:t>What is expected of </a:t>
            </a:r>
            <a:r>
              <a:rPr lang="en-US" sz="2400" b="1" i="1" dirty="0" smtClean="0">
                <a:latin typeface="Calibri" pitchFamily="34" charset="0"/>
                <a:cs typeface="Calibri" pitchFamily="34" charset="0"/>
              </a:rPr>
              <a:t>the </a:t>
            </a:r>
            <a:r>
              <a:rPr lang="en-US" sz="2400" b="1" i="1" dirty="0">
                <a:latin typeface="Calibri" pitchFamily="34" charset="0"/>
                <a:cs typeface="Calibri" pitchFamily="34" charset="0"/>
              </a:rPr>
              <a:t>communicator</a:t>
            </a:r>
            <a:r>
              <a:rPr lang="en-US" sz="2400" i="1" dirty="0">
                <a:latin typeface="Calibri" pitchFamily="34" charset="0"/>
                <a:cs typeface="Calibri" pitchFamily="34" charset="0"/>
              </a:rPr>
              <a:t> (encoder)?</a:t>
            </a:r>
            <a:br>
              <a:rPr lang="en-US" sz="2400" i="1" dirty="0">
                <a:latin typeface="Calibri" pitchFamily="34" charset="0"/>
                <a:cs typeface="Calibri" pitchFamily="34" charset="0"/>
              </a:rPr>
            </a:br>
            <a:endParaRPr lang="en-US" sz="2400" i="1" dirty="0" smtClean="0">
              <a:latin typeface="Calibri" pitchFamily="34" charset="0"/>
              <a:cs typeface="Calibri" pitchFamily="34" charset="0"/>
            </a:endParaRPr>
          </a:p>
          <a:p>
            <a:r>
              <a:rPr lang="en-US" sz="2400" b="1" i="1" dirty="0" smtClean="0">
                <a:latin typeface="Calibri" pitchFamily="34" charset="0"/>
                <a:cs typeface="Calibri" pitchFamily="34" charset="0"/>
              </a:rPr>
              <a:t>Expertise</a:t>
            </a:r>
            <a:r>
              <a:rPr lang="en-US" sz="2400" b="1" i="1" dirty="0">
                <a:latin typeface="Calibri" pitchFamily="34" charset="0"/>
                <a:cs typeface="Calibri" pitchFamily="34" charset="0"/>
              </a:rPr>
              <a:t/>
            </a:r>
            <a:br>
              <a:rPr lang="en-US" sz="2400" b="1" i="1" dirty="0">
                <a:latin typeface="Calibri" pitchFamily="34" charset="0"/>
                <a:cs typeface="Calibri" pitchFamily="34" charset="0"/>
              </a:rPr>
            </a:br>
            <a:endParaRPr lang="en-US" sz="2400" b="1" i="1" dirty="0">
              <a:latin typeface="Calibri" pitchFamily="34" charset="0"/>
              <a:cs typeface="Calibri" pitchFamily="34" charset="0"/>
            </a:endParaRPr>
          </a:p>
        </p:txBody>
      </p:sp>
      <p:sp>
        <p:nvSpPr>
          <p:cNvPr id="4" name="Rectangle 4"/>
          <p:cNvSpPr>
            <a:spLocks noChangeArrowheads="1"/>
          </p:cNvSpPr>
          <p:nvPr/>
        </p:nvSpPr>
        <p:spPr bwMode="auto">
          <a:xfrm>
            <a:off x="457200" y="1905000"/>
            <a:ext cx="8428038" cy="1200329"/>
          </a:xfrm>
          <a:prstGeom prst="rect">
            <a:avLst/>
          </a:prstGeom>
          <a:noFill/>
          <a:ln w="9525">
            <a:noFill/>
            <a:miter lim="800000"/>
            <a:headEnd/>
            <a:tailEnd/>
          </a:ln>
        </p:spPr>
        <p:txBody>
          <a:bodyPr>
            <a:spAutoFit/>
          </a:bodyPr>
          <a:lstStyle/>
          <a:p>
            <a:r>
              <a:rPr lang="en-US" sz="2400">
                <a:latin typeface="Calibri" pitchFamily="34" charset="0"/>
                <a:cs typeface="Calibri" pitchFamily="34" charset="0"/>
              </a:rPr>
              <a:t>(You are being constantly judged by the recipient (decoder) about your expertise in the area of  consideration)</a:t>
            </a:r>
            <a:br>
              <a:rPr lang="en-US" sz="2400">
                <a:latin typeface="Calibri" pitchFamily="34" charset="0"/>
                <a:cs typeface="Calibri" pitchFamily="34" charset="0"/>
              </a:rPr>
            </a:br>
            <a:endParaRPr lang="en-US" sz="2400">
              <a:latin typeface="Calibri" pitchFamily="34" charset="0"/>
              <a:cs typeface="Calibri" pitchFamily="34" charset="0"/>
            </a:endParaRPr>
          </a:p>
        </p:txBody>
      </p:sp>
      <p:sp>
        <p:nvSpPr>
          <p:cNvPr id="5" name="Rectangle 5"/>
          <p:cNvSpPr>
            <a:spLocks noChangeArrowheads="1"/>
          </p:cNvSpPr>
          <p:nvPr/>
        </p:nvSpPr>
        <p:spPr bwMode="auto">
          <a:xfrm>
            <a:off x="457200" y="3276600"/>
            <a:ext cx="8001000" cy="1569660"/>
          </a:xfrm>
          <a:prstGeom prst="rect">
            <a:avLst/>
          </a:prstGeom>
          <a:noFill/>
          <a:ln w="9525">
            <a:noFill/>
            <a:miter lim="800000"/>
            <a:headEnd/>
            <a:tailEnd/>
          </a:ln>
        </p:spPr>
        <p:txBody>
          <a:bodyPr>
            <a:spAutoFit/>
          </a:bodyPr>
          <a:lstStyle/>
          <a:p>
            <a:r>
              <a:rPr lang="en-US" sz="2400" b="1" i="1" dirty="0">
                <a:latin typeface="Calibri" pitchFamily="34" charset="0"/>
                <a:cs typeface="Calibri" pitchFamily="34" charset="0"/>
              </a:rPr>
              <a:t>Charisma</a:t>
            </a:r>
            <a:br>
              <a:rPr lang="en-US" sz="2400" b="1" i="1" dirty="0">
                <a:latin typeface="Calibri" pitchFamily="34" charset="0"/>
                <a:cs typeface="Calibri" pitchFamily="34" charset="0"/>
              </a:rPr>
            </a:br>
            <a:r>
              <a:rPr lang="en-US" sz="2400" dirty="0">
                <a:latin typeface="Calibri" pitchFamily="34" charset="0"/>
                <a:cs typeface="Calibri" pitchFamily="34" charset="0"/>
              </a:rPr>
              <a:t>( Communication, both verbal and non-verbal reflects the charisma of the sender)</a:t>
            </a:r>
            <a:br>
              <a:rPr lang="en-US" sz="2400" dirty="0">
                <a:latin typeface="Calibri" pitchFamily="34" charset="0"/>
                <a:cs typeface="Calibri" pitchFamily="34" charset="0"/>
              </a:rPr>
            </a:br>
            <a:endParaRPr lang="en-US" sz="2400" dirty="0">
              <a:latin typeface="Calibri" pitchFamily="34" charset="0"/>
              <a:cs typeface="Calibri" pitchFamily="34" charset="0"/>
            </a:endParaRPr>
          </a:p>
        </p:txBody>
      </p:sp>
      <p:sp>
        <p:nvSpPr>
          <p:cNvPr id="6" name="Rectangle 6"/>
          <p:cNvSpPr>
            <a:spLocks noChangeArrowheads="1"/>
          </p:cNvSpPr>
          <p:nvPr/>
        </p:nvSpPr>
        <p:spPr bwMode="auto">
          <a:xfrm>
            <a:off x="414338" y="4724400"/>
            <a:ext cx="7891462" cy="1200329"/>
          </a:xfrm>
          <a:prstGeom prst="rect">
            <a:avLst/>
          </a:prstGeom>
          <a:noFill/>
          <a:ln w="9525">
            <a:noFill/>
            <a:miter lim="800000"/>
            <a:headEnd/>
            <a:tailEnd/>
          </a:ln>
        </p:spPr>
        <p:txBody>
          <a:bodyPr>
            <a:spAutoFit/>
          </a:bodyPr>
          <a:lstStyle/>
          <a:p>
            <a:r>
              <a:rPr lang="en-US" sz="2400" b="1" i="1" dirty="0">
                <a:latin typeface="Calibri" pitchFamily="34" charset="0"/>
                <a:cs typeface="Calibri" pitchFamily="34" charset="0"/>
              </a:rPr>
              <a:t>Sincerity </a:t>
            </a:r>
            <a:r>
              <a:rPr lang="en-US" sz="2400" i="1" dirty="0">
                <a:latin typeface="Calibri" pitchFamily="34" charset="0"/>
                <a:cs typeface="Calibri" pitchFamily="34" charset="0"/>
              </a:rPr>
              <a:t/>
            </a:r>
            <a:br>
              <a:rPr lang="en-US" sz="2400" i="1" dirty="0">
                <a:latin typeface="Calibri" pitchFamily="34" charset="0"/>
                <a:cs typeface="Calibri" pitchFamily="34" charset="0"/>
              </a:rPr>
            </a:br>
            <a:r>
              <a:rPr lang="en-US" sz="2400" dirty="0">
                <a:latin typeface="Calibri" pitchFamily="34" charset="0"/>
                <a:cs typeface="Calibri" pitchFamily="34" charset="0"/>
              </a:rPr>
              <a:t>( Things get going if the person in decision making authority is convinced about your sincerity to deliver the promise).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Calibri" pitchFamily="34" charset="0"/>
              <a:cs typeface="Calibri" pitchFamily="34" charset="0"/>
            </a:endParaRPr>
          </a:p>
        </p:txBody>
      </p:sp>
      <p:sp>
        <p:nvSpPr>
          <p:cNvPr id="3" name="Rectangle 3"/>
          <p:cNvSpPr>
            <a:spLocks noChangeArrowheads="1"/>
          </p:cNvSpPr>
          <p:nvPr/>
        </p:nvSpPr>
        <p:spPr bwMode="auto">
          <a:xfrm>
            <a:off x="381000" y="990600"/>
            <a:ext cx="2414828" cy="830997"/>
          </a:xfrm>
          <a:prstGeom prst="rect">
            <a:avLst/>
          </a:prstGeom>
          <a:noFill/>
          <a:ln w="9525">
            <a:noFill/>
            <a:miter lim="800000"/>
            <a:headEnd/>
            <a:tailEnd/>
          </a:ln>
        </p:spPr>
        <p:txBody>
          <a:bodyPr wrap="none">
            <a:spAutoFit/>
          </a:bodyPr>
          <a:lstStyle/>
          <a:p>
            <a:r>
              <a:rPr lang="en-US" sz="2400" b="1" i="1">
                <a:latin typeface="Calibri" pitchFamily="34" charset="0"/>
                <a:cs typeface="Calibri" pitchFamily="34" charset="0"/>
              </a:rPr>
              <a:t>Message/content</a:t>
            </a:r>
            <a:r>
              <a:rPr lang="en-US" sz="2400" i="1">
                <a:latin typeface="Calibri" pitchFamily="34" charset="0"/>
                <a:cs typeface="Calibri" pitchFamily="34" charset="0"/>
              </a:rPr>
              <a:t/>
            </a:r>
            <a:br>
              <a:rPr lang="en-US" sz="2400" i="1">
                <a:latin typeface="Calibri" pitchFamily="34" charset="0"/>
                <a:cs typeface="Calibri" pitchFamily="34" charset="0"/>
              </a:rPr>
            </a:br>
            <a:endParaRPr lang="en-US" sz="2400" i="1">
              <a:latin typeface="Calibri" pitchFamily="34" charset="0"/>
              <a:cs typeface="Calibri" pitchFamily="34" charset="0"/>
            </a:endParaRPr>
          </a:p>
        </p:txBody>
      </p:sp>
      <p:sp>
        <p:nvSpPr>
          <p:cNvPr id="4" name="Rectangle 4"/>
          <p:cNvSpPr>
            <a:spLocks noChangeArrowheads="1"/>
          </p:cNvSpPr>
          <p:nvPr/>
        </p:nvSpPr>
        <p:spPr bwMode="auto">
          <a:xfrm>
            <a:off x="550863" y="1676400"/>
            <a:ext cx="6803914" cy="1200329"/>
          </a:xfrm>
          <a:prstGeom prst="rect">
            <a:avLst/>
          </a:prstGeom>
          <a:noFill/>
          <a:ln w="9525">
            <a:noFill/>
            <a:miter lim="800000"/>
            <a:headEnd/>
            <a:tailEnd/>
          </a:ln>
        </p:spPr>
        <p:txBody>
          <a:bodyPr wrap="none">
            <a:spAutoFit/>
          </a:bodyPr>
          <a:lstStyle/>
          <a:p>
            <a:r>
              <a:rPr lang="en-US" sz="2400" b="1" i="1">
                <a:latin typeface="Calibri" pitchFamily="34" charset="0"/>
                <a:cs typeface="Calibri" pitchFamily="34" charset="0"/>
              </a:rPr>
              <a:t>Logic</a:t>
            </a:r>
            <a:br>
              <a:rPr lang="en-US" sz="2400" b="1" i="1">
                <a:latin typeface="Calibri" pitchFamily="34" charset="0"/>
                <a:cs typeface="Calibri" pitchFamily="34" charset="0"/>
              </a:rPr>
            </a:br>
            <a:r>
              <a:rPr lang="en-US" sz="2400">
                <a:latin typeface="Calibri" pitchFamily="34" charset="0"/>
                <a:cs typeface="Calibri" pitchFamily="34" charset="0"/>
              </a:rPr>
              <a:t>(Does it appeal to the recipients sense of reasoning?)</a:t>
            </a:r>
            <a:br>
              <a:rPr lang="en-US" sz="2400">
                <a:latin typeface="Calibri" pitchFamily="34" charset="0"/>
                <a:cs typeface="Calibri" pitchFamily="34" charset="0"/>
              </a:rPr>
            </a:br>
            <a:endParaRPr lang="en-US" sz="2400">
              <a:latin typeface="Calibri" pitchFamily="34" charset="0"/>
              <a:cs typeface="Calibri" pitchFamily="34" charset="0"/>
            </a:endParaRPr>
          </a:p>
        </p:txBody>
      </p:sp>
      <p:sp>
        <p:nvSpPr>
          <p:cNvPr id="5" name="Rectangle 5"/>
          <p:cNvSpPr>
            <a:spLocks noChangeArrowheads="1"/>
          </p:cNvSpPr>
          <p:nvPr/>
        </p:nvSpPr>
        <p:spPr bwMode="auto">
          <a:xfrm>
            <a:off x="498475" y="2743200"/>
            <a:ext cx="3669787" cy="1200329"/>
          </a:xfrm>
          <a:prstGeom prst="rect">
            <a:avLst/>
          </a:prstGeom>
          <a:noFill/>
          <a:ln w="9525">
            <a:noFill/>
            <a:miter lim="800000"/>
            <a:headEnd/>
            <a:tailEnd/>
          </a:ln>
        </p:spPr>
        <p:txBody>
          <a:bodyPr wrap="none">
            <a:spAutoFit/>
          </a:bodyPr>
          <a:lstStyle/>
          <a:p>
            <a:r>
              <a:rPr lang="en-US" sz="2400" b="1" i="1">
                <a:latin typeface="Calibri" pitchFamily="34" charset="0"/>
                <a:cs typeface="Calibri" pitchFamily="34" charset="0"/>
              </a:rPr>
              <a:t>Emotion</a:t>
            </a:r>
            <a:br>
              <a:rPr lang="en-US" sz="2400" b="1" i="1">
                <a:latin typeface="Calibri" pitchFamily="34" charset="0"/>
                <a:cs typeface="Calibri" pitchFamily="34" charset="0"/>
              </a:rPr>
            </a:br>
            <a:r>
              <a:rPr lang="en-US" sz="2400">
                <a:latin typeface="Calibri" pitchFamily="34" charset="0"/>
                <a:cs typeface="Calibri" pitchFamily="34" charset="0"/>
              </a:rPr>
              <a:t>(Does it touch an emotion?)</a:t>
            </a:r>
            <a:br>
              <a:rPr lang="en-US" sz="2400">
                <a:latin typeface="Calibri" pitchFamily="34" charset="0"/>
                <a:cs typeface="Calibri" pitchFamily="34" charset="0"/>
              </a:rPr>
            </a:br>
            <a:endParaRPr lang="en-US" sz="2400">
              <a:latin typeface="Calibri" pitchFamily="34" charset="0"/>
              <a:cs typeface="Calibri" pitchFamily="34" charset="0"/>
            </a:endParaRPr>
          </a:p>
        </p:txBody>
      </p:sp>
      <p:sp>
        <p:nvSpPr>
          <p:cNvPr id="6" name="Rectangle 6"/>
          <p:cNvSpPr>
            <a:spLocks noChangeArrowheads="1"/>
          </p:cNvSpPr>
          <p:nvPr/>
        </p:nvSpPr>
        <p:spPr bwMode="auto">
          <a:xfrm>
            <a:off x="381000" y="3733800"/>
            <a:ext cx="3403945" cy="1200329"/>
          </a:xfrm>
          <a:prstGeom prst="rect">
            <a:avLst/>
          </a:prstGeom>
          <a:noFill/>
          <a:ln w="9525">
            <a:noFill/>
            <a:miter lim="800000"/>
            <a:headEnd/>
            <a:tailEnd/>
          </a:ln>
        </p:spPr>
        <p:txBody>
          <a:bodyPr wrap="none">
            <a:spAutoFit/>
          </a:bodyPr>
          <a:lstStyle/>
          <a:p>
            <a:r>
              <a:rPr lang="en-US" sz="2400" b="1" i="1">
                <a:latin typeface="Calibri" pitchFamily="34" charset="0"/>
                <a:cs typeface="Calibri" pitchFamily="34" charset="0"/>
              </a:rPr>
              <a:t>Appeals </a:t>
            </a:r>
            <a:br>
              <a:rPr lang="en-US" sz="2400" b="1" i="1">
                <a:latin typeface="Calibri" pitchFamily="34" charset="0"/>
                <a:cs typeface="Calibri" pitchFamily="34" charset="0"/>
              </a:rPr>
            </a:br>
            <a:r>
              <a:rPr lang="en-US" sz="2400">
                <a:latin typeface="Calibri" pitchFamily="34" charset="0"/>
                <a:cs typeface="Calibri" pitchFamily="34" charset="0"/>
              </a:rPr>
              <a:t>(Is it rational, emotional?)</a:t>
            </a:r>
            <a:br>
              <a:rPr lang="en-US" sz="2400">
                <a:latin typeface="Calibri" pitchFamily="34" charset="0"/>
                <a:cs typeface="Calibri" pitchFamily="34" charset="0"/>
              </a:rPr>
            </a:br>
            <a:endParaRPr lang="en-US" sz="2400">
              <a:latin typeface="Calibri" pitchFamily="34" charset="0"/>
              <a:cs typeface="Calibri" pitchFamily="34" charset="0"/>
            </a:endParaRPr>
          </a:p>
        </p:txBody>
      </p:sp>
      <p:sp>
        <p:nvSpPr>
          <p:cNvPr id="7" name="Rectangle 7"/>
          <p:cNvSpPr>
            <a:spLocks noChangeArrowheads="1"/>
          </p:cNvSpPr>
          <p:nvPr/>
        </p:nvSpPr>
        <p:spPr bwMode="auto">
          <a:xfrm>
            <a:off x="457200" y="4800600"/>
            <a:ext cx="8891588" cy="1569660"/>
          </a:xfrm>
          <a:prstGeom prst="rect">
            <a:avLst/>
          </a:prstGeom>
          <a:noFill/>
          <a:ln w="9525">
            <a:noFill/>
            <a:miter lim="800000"/>
            <a:headEnd/>
            <a:tailEnd/>
          </a:ln>
        </p:spPr>
        <p:txBody>
          <a:bodyPr>
            <a:spAutoFit/>
          </a:bodyPr>
          <a:lstStyle/>
          <a:p>
            <a:r>
              <a:rPr lang="en-US" sz="2400" b="1" i="1">
                <a:latin typeface="Calibri" pitchFamily="34" charset="0"/>
                <a:cs typeface="Calibri" pitchFamily="34" charset="0"/>
              </a:rPr>
              <a:t>Timing</a:t>
            </a:r>
            <a:br>
              <a:rPr lang="en-US" sz="2400" b="1" i="1">
                <a:latin typeface="Calibri" pitchFamily="34" charset="0"/>
                <a:cs typeface="Calibri" pitchFamily="34" charset="0"/>
              </a:rPr>
            </a:br>
            <a:r>
              <a:rPr lang="en-US" sz="2400">
                <a:latin typeface="Calibri" pitchFamily="34" charset="0"/>
                <a:cs typeface="Calibri" pitchFamily="34" charset="0"/>
              </a:rPr>
              <a:t>(Has the communication reached at a time that matches recipient's urge for that)</a:t>
            </a:r>
            <a:r>
              <a:rPr lang="en-US" sz="2400" i="1">
                <a:latin typeface="Calibri" pitchFamily="34" charset="0"/>
                <a:cs typeface="Calibri" pitchFamily="34" charset="0"/>
              </a:rPr>
              <a:t> </a:t>
            </a:r>
            <a:br>
              <a:rPr lang="en-US" sz="2400" i="1">
                <a:latin typeface="Calibri" pitchFamily="34" charset="0"/>
                <a:cs typeface="Calibri" pitchFamily="34" charset="0"/>
              </a:rPr>
            </a:br>
            <a:endParaRPr lang="en-US" sz="2400" i="1">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P spid="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8229600" cy="1143000"/>
          </a:xfrm>
        </p:spPr>
        <p:txBody>
          <a:bodyPr>
            <a:normAutofit fontScale="90000"/>
          </a:bodyPr>
          <a:lstStyle/>
          <a:p>
            <a:pPr algn="l"/>
            <a:r>
              <a:rPr lang="en-US" sz="2400" dirty="0" smtClean="0"/>
              <a:t/>
            </a:r>
            <a:br>
              <a:rPr lang="en-US" sz="2400" dirty="0" smtClean="0"/>
            </a:br>
            <a:r>
              <a:rPr lang="en-US" sz="2400" dirty="0" smtClean="0"/>
              <a:t>Interpersonal communication plays an important part in the process. This comprises not only the verbal but also non-verbal communication including kinesics… through tone of voice and through gesture, posture, facial expression, etc.</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Rectangle 2"/>
          <p:cNvSpPr txBox="1">
            <a:spLocks noChangeArrowheads="1"/>
          </p:cNvSpPr>
          <p:nvPr/>
        </p:nvSpPr>
        <p:spPr>
          <a:xfrm>
            <a:off x="685800" y="609600"/>
            <a:ext cx="7772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chemeClr val="tx1"/>
                </a:solidFill>
                <a:effectLst/>
                <a:uLnTx/>
                <a:uFillTx/>
                <a:latin typeface="+mj-lt"/>
                <a:ea typeface="+mj-ea"/>
                <a:cs typeface="+mj-cs"/>
              </a:rPr>
              <a:t>Comparison of Verbal and Non-verbal Communication</a:t>
            </a:r>
          </a:p>
        </p:txBody>
      </p:sp>
      <p:grpSp>
        <p:nvGrpSpPr>
          <p:cNvPr id="4" name="Group 46"/>
          <p:cNvGrpSpPr>
            <a:grpSpLocks/>
          </p:cNvGrpSpPr>
          <p:nvPr/>
        </p:nvGrpSpPr>
        <p:grpSpPr bwMode="auto">
          <a:xfrm>
            <a:off x="228600" y="2209800"/>
            <a:ext cx="8832850" cy="4273550"/>
            <a:chOff x="-3" y="-3"/>
            <a:chExt cx="5564" cy="2692"/>
          </a:xfrm>
        </p:grpSpPr>
        <p:grpSp>
          <p:nvGrpSpPr>
            <p:cNvPr id="5" name="Group 47"/>
            <p:cNvGrpSpPr>
              <a:grpSpLocks/>
            </p:cNvGrpSpPr>
            <p:nvPr/>
          </p:nvGrpSpPr>
          <p:grpSpPr bwMode="auto">
            <a:xfrm>
              <a:off x="0" y="0"/>
              <a:ext cx="5558" cy="2686"/>
              <a:chOff x="0" y="0"/>
              <a:chExt cx="5558" cy="2686"/>
            </a:xfrm>
          </p:grpSpPr>
          <p:grpSp>
            <p:nvGrpSpPr>
              <p:cNvPr id="7" name="Group 48"/>
              <p:cNvGrpSpPr>
                <a:grpSpLocks/>
              </p:cNvGrpSpPr>
              <p:nvPr/>
            </p:nvGrpSpPr>
            <p:grpSpPr bwMode="auto">
              <a:xfrm>
                <a:off x="0" y="0"/>
                <a:ext cx="2014" cy="672"/>
                <a:chOff x="0" y="0"/>
                <a:chExt cx="2014" cy="672"/>
              </a:xfrm>
            </p:grpSpPr>
            <p:sp>
              <p:nvSpPr>
                <p:cNvPr id="43" name="Rectangle 49"/>
                <p:cNvSpPr>
                  <a:spLocks noChangeArrowheads="1"/>
                </p:cNvSpPr>
                <p:nvPr/>
              </p:nvSpPr>
              <p:spPr bwMode="auto">
                <a:xfrm>
                  <a:off x="0" y="0"/>
                  <a:ext cx="2014" cy="672"/>
                </a:xfrm>
                <a:prstGeom prst="rect">
                  <a:avLst/>
                </a:prstGeom>
                <a:solidFill>
                  <a:srgbClr val="800000"/>
                </a:solidFill>
                <a:ln w="9525">
                  <a:noFill/>
                  <a:miter lim="800000"/>
                  <a:headEnd/>
                  <a:tailEnd/>
                </a:ln>
              </p:spPr>
              <p:txBody>
                <a:bodyPr wrap="none"/>
                <a:lstStyle/>
                <a:p>
                  <a:endParaRPr lang="en-US" sz="2400">
                    <a:latin typeface="+mj-lt"/>
                  </a:endParaRPr>
                </a:p>
              </p:txBody>
            </p:sp>
            <p:grpSp>
              <p:nvGrpSpPr>
                <p:cNvPr id="44" name="Group 50"/>
                <p:cNvGrpSpPr>
                  <a:grpSpLocks/>
                </p:cNvGrpSpPr>
                <p:nvPr/>
              </p:nvGrpSpPr>
              <p:grpSpPr bwMode="auto">
                <a:xfrm>
                  <a:off x="0" y="0"/>
                  <a:ext cx="2014" cy="672"/>
                  <a:chOff x="0" y="0"/>
                  <a:chExt cx="2014" cy="672"/>
                </a:xfrm>
              </p:grpSpPr>
              <p:sp>
                <p:nvSpPr>
                  <p:cNvPr id="45" name="Rectangle 51"/>
                  <p:cNvSpPr>
                    <a:spLocks noChangeArrowheads="1"/>
                  </p:cNvSpPr>
                  <p:nvPr/>
                </p:nvSpPr>
                <p:spPr bwMode="auto">
                  <a:xfrm>
                    <a:off x="43" y="0"/>
                    <a:ext cx="1928" cy="672"/>
                  </a:xfrm>
                  <a:prstGeom prst="rect">
                    <a:avLst/>
                  </a:prstGeom>
                  <a:solidFill>
                    <a:srgbClr val="800000"/>
                  </a:solidFill>
                  <a:ln w="9525">
                    <a:noFill/>
                    <a:miter lim="800000"/>
                    <a:headEnd/>
                    <a:tailEnd/>
                  </a:ln>
                </p:spPr>
                <p:txBody>
                  <a:bodyPr anchor="ctr"/>
                  <a:lstStyle/>
                  <a:p>
                    <a:pPr algn="ctr"/>
                    <a:r>
                      <a:rPr lang="en-US" sz="2400" b="1" i="1">
                        <a:solidFill>
                          <a:srgbClr val="FFFFFF"/>
                        </a:solidFill>
                        <a:latin typeface="+mj-lt"/>
                        <a:cs typeface="Times New Roman" pitchFamily="18" charset="0"/>
                      </a:rPr>
                      <a:t>Message Impact</a:t>
                    </a:r>
                    <a:endParaRPr lang="en-US" sz="2400">
                      <a:latin typeface="+mj-lt"/>
                      <a:cs typeface="Times New Roman" pitchFamily="18" charset="0"/>
                    </a:endParaRPr>
                  </a:p>
                  <a:p>
                    <a:pPr algn="ctr" eaLnBrk="0" hangingPunct="0"/>
                    <a:endParaRPr lang="en-US" sz="2400">
                      <a:latin typeface="+mj-lt"/>
                    </a:endParaRPr>
                  </a:p>
                </p:txBody>
              </p:sp>
              <p:sp>
                <p:nvSpPr>
                  <p:cNvPr id="46" name="Rectangle 52"/>
                  <p:cNvSpPr>
                    <a:spLocks noChangeArrowheads="1"/>
                  </p:cNvSpPr>
                  <p:nvPr/>
                </p:nvSpPr>
                <p:spPr bwMode="auto">
                  <a:xfrm>
                    <a:off x="0" y="0"/>
                    <a:ext cx="2014" cy="672"/>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8" name="Group 53"/>
              <p:cNvGrpSpPr>
                <a:grpSpLocks/>
              </p:cNvGrpSpPr>
              <p:nvPr/>
            </p:nvGrpSpPr>
            <p:grpSpPr bwMode="auto">
              <a:xfrm>
                <a:off x="2014" y="0"/>
                <a:ext cx="3544" cy="672"/>
                <a:chOff x="2014" y="0"/>
                <a:chExt cx="3544" cy="672"/>
              </a:xfrm>
            </p:grpSpPr>
            <p:sp>
              <p:nvSpPr>
                <p:cNvPr id="39" name="Rectangle 54"/>
                <p:cNvSpPr>
                  <a:spLocks noChangeArrowheads="1"/>
                </p:cNvSpPr>
                <p:nvPr/>
              </p:nvSpPr>
              <p:spPr bwMode="auto">
                <a:xfrm>
                  <a:off x="2014" y="0"/>
                  <a:ext cx="3544" cy="672"/>
                </a:xfrm>
                <a:prstGeom prst="rect">
                  <a:avLst/>
                </a:prstGeom>
                <a:solidFill>
                  <a:srgbClr val="800000"/>
                </a:solidFill>
                <a:ln w="9525">
                  <a:noFill/>
                  <a:miter lim="800000"/>
                  <a:headEnd/>
                  <a:tailEnd/>
                </a:ln>
              </p:spPr>
              <p:txBody>
                <a:bodyPr wrap="none"/>
                <a:lstStyle/>
                <a:p>
                  <a:endParaRPr lang="en-US" sz="2400">
                    <a:latin typeface="+mj-lt"/>
                  </a:endParaRPr>
                </a:p>
              </p:txBody>
            </p:sp>
            <p:grpSp>
              <p:nvGrpSpPr>
                <p:cNvPr id="40" name="Group 55"/>
                <p:cNvGrpSpPr>
                  <a:grpSpLocks/>
                </p:cNvGrpSpPr>
                <p:nvPr/>
              </p:nvGrpSpPr>
              <p:grpSpPr bwMode="auto">
                <a:xfrm>
                  <a:off x="2014" y="0"/>
                  <a:ext cx="3544" cy="672"/>
                  <a:chOff x="2014" y="0"/>
                  <a:chExt cx="3544" cy="672"/>
                </a:xfrm>
              </p:grpSpPr>
              <p:sp>
                <p:nvSpPr>
                  <p:cNvPr id="41" name="Rectangle 56"/>
                  <p:cNvSpPr>
                    <a:spLocks noChangeArrowheads="1"/>
                  </p:cNvSpPr>
                  <p:nvPr/>
                </p:nvSpPr>
                <p:spPr bwMode="auto">
                  <a:xfrm>
                    <a:off x="2057" y="0"/>
                    <a:ext cx="3458" cy="672"/>
                  </a:xfrm>
                  <a:prstGeom prst="rect">
                    <a:avLst/>
                  </a:prstGeom>
                  <a:solidFill>
                    <a:srgbClr val="800000"/>
                  </a:solidFill>
                  <a:ln w="9525">
                    <a:noFill/>
                    <a:miter lim="800000"/>
                    <a:headEnd/>
                    <a:tailEnd/>
                  </a:ln>
                </p:spPr>
                <p:txBody>
                  <a:bodyPr anchor="ctr"/>
                  <a:lstStyle/>
                  <a:p>
                    <a:pPr algn="ctr"/>
                    <a:r>
                      <a:rPr lang="en-US" sz="2400" b="1" i="1">
                        <a:solidFill>
                          <a:srgbClr val="FFFFFF"/>
                        </a:solidFill>
                        <a:latin typeface="+mj-lt"/>
                        <a:cs typeface="Times New Roman" pitchFamily="18" charset="0"/>
                      </a:rPr>
                      <a:t>Type of Communication</a:t>
                    </a:r>
                    <a:endParaRPr lang="en-US" sz="2400">
                      <a:latin typeface="+mj-lt"/>
                      <a:cs typeface="Times New Roman" pitchFamily="18" charset="0"/>
                    </a:endParaRPr>
                  </a:p>
                  <a:p>
                    <a:pPr algn="ctr" eaLnBrk="0" hangingPunct="0"/>
                    <a:endParaRPr lang="en-US" sz="2400">
                      <a:latin typeface="+mj-lt"/>
                    </a:endParaRPr>
                  </a:p>
                </p:txBody>
              </p:sp>
              <p:sp>
                <p:nvSpPr>
                  <p:cNvPr id="42" name="Rectangle 57"/>
                  <p:cNvSpPr>
                    <a:spLocks noChangeArrowheads="1"/>
                  </p:cNvSpPr>
                  <p:nvPr/>
                </p:nvSpPr>
                <p:spPr bwMode="auto">
                  <a:xfrm>
                    <a:off x="2014" y="0"/>
                    <a:ext cx="3544" cy="672"/>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9" name="Group 58"/>
              <p:cNvGrpSpPr>
                <a:grpSpLocks/>
              </p:cNvGrpSpPr>
              <p:nvPr/>
            </p:nvGrpSpPr>
            <p:grpSpPr bwMode="auto">
              <a:xfrm>
                <a:off x="0" y="672"/>
                <a:ext cx="2014" cy="594"/>
                <a:chOff x="0" y="672"/>
                <a:chExt cx="2014" cy="594"/>
              </a:xfrm>
            </p:grpSpPr>
            <p:sp>
              <p:nvSpPr>
                <p:cNvPr id="35" name="Rectangle 59"/>
                <p:cNvSpPr>
                  <a:spLocks noChangeArrowheads="1"/>
                </p:cNvSpPr>
                <p:nvPr/>
              </p:nvSpPr>
              <p:spPr bwMode="auto">
                <a:xfrm>
                  <a:off x="0" y="672"/>
                  <a:ext cx="2014" cy="594"/>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36" name="Group 60"/>
                <p:cNvGrpSpPr>
                  <a:grpSpLocks/>
                </p:cNvGrpSpPr>
                <p:nvPr/>
              </p:nvGrpSpPr>
              <p:grpSpPr bwMode="auto">
                <a:xfrm>
                  <a:off x="0" y="672"/>
                  <a:ext cx="2014" cy="594"/>
                  <a:chOff x="0" y="672"/>
                  <a:chExt cx="2014" cy="594"/>
                </a:xfrm>
              </p:grpSpPr>
              <p:sp>
                <p:nvSpPr>
                  <p:cNvPr id="37" name="Rectangle 61"/>
                  <p:cNvSpPr>
                    <a:spLocks noChangeArrowheads="1"/>
                  </p:cNvSpPr>
                  <p:nvPr/>
                </p:nvSpPr>
                <p:spPr bwMode="auto">
                  <a:xfrm>
                    <a:off x="43" y="672"/>
                    <a:ext cx="1928" cy="594"/>
                  </a:xfrm>
                  <a:prstGeom prst="rect">
                    <a:avLst/>
                  </a:prstGeom>
                  <a:solidFill>
                    <a:srgbClr val="FFFFEF"/>
                  </a:solidFill>
                  <a:ln w="9525">
                    <a:noFill/>
                    <a:miter lim="800000"/>
                    <a:headEnd/>
                    <a:tailEnd/>
                  </a:ln>
                </p:spPr>
                <p:txBody>
                  <a:bodyPr anchor="ctr"/>
                  <a:lstStyle/>
                  <a:p>
                    <a:r>
                      <a:rPr lang="en-US" sz="2400" b="1" i="1">
                        <a:latin typeface="+mj-lt"/>
                        <a:cs typeface="Times New Roman" pitchFamily="18" charset="0"/>
                      </a:rPr>
                      <a:t>7 percent</a:t>
                    </a:r>
                    <a:endParaRPr lang="en-US" sz="2400">
                      <a:latin typeface="+mj-lt"/>
                      <a:cs typeface="Times New Roman" pitchFamily="18" charset="0"/>
                    </a:endParaRPr>
                  </a:p>
                  <a:p>
                    <a:pPr eaLnBrk="0" hangingPunct="0"/>
                    <a:endParaRPr lang="en-US" sz="2400">
                      <a:latin typeface="+mj-lt"/>
                    </a:endParaRPr>
                  </a:p>
                </p:txBody>
              </p:sp>
              <p:sp>
                <p:nvSpPr>
                  <p:cNvPr id="38" name="Rectangle 62"/>
                  <p:cNvSpPr>
                    <a:spLocks noChangeArrowheads="1"/>
                  </p:cNvSpPr>
                  <p:nvPr/>
                </p:nvSpPr>
                <p:spPr bwMode="auto">
                  <a:xfrm>
                    <a:off x="0" y="672"/>
                    <a:ext cx="2014" cy="594"/>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10" name="Group 63"/>
              <p:cNvGrpSpPr>
                <a:grpSpLocks/>
              </p:cNvGrpSpPr>
              <p:nvPr/>
            </p:nvGrpSpPr>
            <p:grpSpPr bwMode="auto">
              <a:xfrm>
                <a:off x="2014" y="672"/>
                <a:ext cx="3544" cy="594"/>
                <a:chOff x="2014" y="672"/>
                <a:chExt cx="3544" cy="594"/>
              </a:xfrm>
            </p:grpSpPr>
            <p:sp>
              <p:nvSpPr>
                <p:cNvPr id="31" name="Rectangle 64"/>
                <p:cNvSpPr>
                  <a:spLocks noChangeArrowheads="1"/>
                </p:cNvSpPr>
                <p:nvPr/>
              </p:nvSpPr>
              <p:spPr bwMode="auto">
                <a:xfrm>
                  <a:off x="2014" y="672"/>
                  <a:ext cx="3544" cy="594"/>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32" name="Group 65"/>
                <p:cNvGrpSpPr>
                  <a:grpSpLocks/>
                </p:cNvGrpSpPr>
                <p:nvPr/>
              </p:nvGrpSpPr>
              <p:grpSpPr bwMode="auto">
                <a:xfrm>
                  <a:off x="2014" y="672"/>
                  <a:ext cx="3544" cy="594"/>
                  <a:chOff x="2014" y="672"/>
                  <a:chExt cx="3544" cy="594"/>
                </a:xfrm>
              </p:grpSpPr>
              <p:sp>
                <p:nvSpPr>
                  <p:cNvPr id="33" name="Rectangle 66"/>
                  <p:cNvSpPr>
                    <a:spLocks noChangeArrowheads="1"/>
                  </p:cNvSpPr>
                  <p:nvPr/>
                </p:nvSpPr>
                <p:spPr bwMode="auto">
                  <a:xfrm>
                    <a:off x="2057" y="672"/>
                    <a:ext cx="3458" cy="594"/>
                  </a:xfrm>
                  <a:prstGeom prst="rect">
                    <a:avLst/>
                  </a:prstGeom>
                  <a:solidFill>
                    <a:srgbClr val="FFFFEF"/>
                  </a:solidFill>
                  <a:ln w="9525">
                    <a:noFill/>
                    <a:miter lim="800000"/>
                    <a:headEnd/>
                    <a:tailEnd/>
                  </a:ln>
                </p:spPr>
                <p:txBody>
                  <a:bodyPr anchor="ctr"/>
                  <a:lstStyle/>
                  <a:p>
                    <a:r>
                      <a:rPr lang="en-US" sz="2400">
                        <a:latin typeface="+mj-lt"/>
                        <a:cs typeface="Times New Roman" pitchFamily="18" charset="0"/>
                      </a:rPr>
                      <a:t>  Words</a:t>
                    </a:r>
                  </a:p>
                  <a:p>
                    <a:pPr eaLnBrk="0" hangingPunct="0"/>
                    <a:endParaRPr lang="en-US" sz="2400">
                      <a:latin typeface="+mj-lt"/>
                    </a:endParaRPr>
                  </a:p>
                </p:txBody>
              </p:sp>
              <p:sp>
                <p:nvSpPr>
                  <p:cNvPr id="34" name="Rectangle 67"/>
                  <p:cNvSpPr>
                    <a:spLocks noChangeArrowheads="1"/>
                  </p:cNvSpPr>
                  <p:nvPr/>
                </p:nvSpPr>
                <p:spPr bwMode="auto">
                  <a:xfrm>
                    <a:off x="2014" y="672"/>
                    <a:ext cx="3544" cy="594"/>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11" name="Group 68"/>
              <p:cNvGrpSpPr>
                <a:grpSpLocks/>
              </p:cNvGrpSpPr>
              <p:nvPr/>
            </p:nvGrpSpPr>
            <p:grpSpPr bwMode="auto">
              <a:xfrm>
                <a:off x="0" y="1266"/>
                <a:ext cx="2014" cy="594"/>
                <a:chOff x="0" y="1266"/>
                <a:chExt cx="2014" cy="594"/>
              </a:xfrm>
            </p:grpSpPr>
            <p:sp>
              <p:nvSpPr>
                <p:cNvPr id="27" name="Rectangle 69"/>
                <p:cNvSpPr>
                  <a:spLocks noChangeArrowheads="1"/>
                </p:cNvSpPr>
                <p:nvPr/>
              </p:nvSpPr>
              <p:spPr bwMode="auto">
                <a:xfrm>
                  <a:off x="0" y="1266"/>
                  <a:ext cx="2014" cy="594"/>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28" name="Group 70"/>
                <p:cNvGrpSpPr>
                  <a:grpSpLocks/>
                </p:cNvGrpSpPr>
                <p:nvPr/>
              </p:nvGrpSpPr>
              <p:grpSpPr bwMode="auto">
                <a:xfrm>
                  <a:off x="0" y="1266"/>
                  <a:ext cx="2014" cy="594"/>
                  <a:chOff x="0" y="1266"/>
                  <a:chExt cx="2014" cy="594"/>
                </a:xfrm>
              </p:grpSpPr>
              <p:sp>
                <p:nvSpPr>
                  <p:cNvPr id="29" name="Rectangle 71"/>
                  <p:cNvSpPr>
                    <a:spLocks noChangeArrowheads="1"/>
                  </p:cNvSpPr>
                  <p:nvPr/>
                </p:nvSpPr>
                <p:spPr bwMode="auto">
                  <a:xfrm>
                    <a:off x="43" y="1266"/>
                    <a:ext cx="1928" cy="594"/>
                  </a:xfrm>
                  <a:prstGeom prst="rect">
                    <a:avLst/>
                  </a:prstGeom>
                  <a:solidFill>
                    <a:srgbClr val="FFFFEF"/>
                  </a:solidFill>
                  <a:ln w="9525">
                    <a:noFill/>
                    <a:miter lim="800000"/>
                    <a:headEnd/>
                    <a:tailEnd/>
                  </a:ln>
                </p:spPr>
                <p:txBody>
                  <a:bodyPr anchor="ctr"/>
                  <a:lstStyle/>
                  <a:p>
                    <a:r>
                      <a:rPr lang="en-US" sz="2400" b="1" i="1">
                        <a:latin typeface="+mj-lt"/>
                        <a:cs typeface="Times New Roman" pitchFamily="18" charset="0"/>
                      </a:rPr>
                      <a:t>38 percent</a:t>
                    </a:r>
                    <a:endParaRPr lang="en-US" sz="2400">
                      <a:latin typeface="+mj-lt"/>
                      <a:cs typeface="Times New Roman" pitchFamily="18" charset="0"/>
                    </a:endParaRPr>
                  </a:p>
                  <a:p>
                    <a:pPr eaLnBrk="0" hangingPunct="0"/>
                    <a:endParaRPr lang="en-US" sz="2400">
                      <a:latin typeface="+mj-lt"/>
                    </a:endParaRPr>
                  </a:p>
                </p:txBody>
              </p:sp>
              <p:sp>
                <p:nvSpPr>
                  <p:cNvPr id="30" name="Rectangle 72"/>
                  <p:cNvSpPr>
                    <a:spLocks noChangeArrowheads="1"/>
                  </p:cNvSpPr>
                  <p:nvPr/>
                </p:nvSpPr>
                <p:spPr bwMode="auto">
                  <a:xfrm>
                    <a:off x="0" y="1266"/>
                    <a:ext cx="2014" cy="594"/>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12" name="Group 73"/>
              <p:cNvGrpSpPr>
                <a:grpSpLocks/>
              </p:cNvGrpSpPr>
              <p:nvPr/>
            </p:nvGrpSpPr>
            <p:grpSpPr bwMode="auto">
              <a:xfrm>
                <a:off x="2014" y="1266"/>
                <a:ext cx="3544" cy="594"/>
                <a:chOff x="2014" y="1266"/>
                <a:chExt cx="3544" cy="594"/>
              </a:xfrm>
            </p:grpSpPr>
            <p:sp>
              <p:nvSpPr>
                <p:cNvPr id="23" name="Rectangle 74"/>
                <p:cNvSpPr>
                  <a:spLocks noChangeArrowheads="1"/>
                </p:cNvSpPr>
                <p:nvPr/>
              </p:nvSpPr>
              <p:spPr bwMode="auto">
                <a:xfrm>
                  <a:off x="2014" y="1266"/>
                  <a:ext cx="3544" cy="594"/>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24" name="Group 75"/>
                <p:cNvGrpSpPr>
                  <a:grpSpLocks/>
                </p:cNvGrpSpPr>
                <p:nvPr/>
              </p:nvGrpSpPr>
              <p:grpSpPr bwMode="auto">
                <a:xfrm>
                  <a:off x="2014" y="1266"/>
                  <a:ext cx="3544" cy="594"/>
                  <a:chOff x="2014" y="1266"/>
                  <a:chExt cx="3544" cy="594"/>
                </a:xfrm>
              </p:grpSpPr>
              <p:sp>
                <p:nvSpPr>
                  <p:cNvPr id="25" name="Rectangle 76"/>
                  <p:cNvSpPr>
                    <a:spLocks noChangeArrowheads="1"/>
                  </p:cNvSpPr>
                  <p:nvPr/>
                </p:nvSpPr>
                <p:spPr bwMode="auto">
                  <a:xfrm>
                    <a:off x="2057" y="1266"/>
                    <a:ext cx="3458" cy="594"/>
                  </a:xfrm>
                  <a:prstGeom prst="rect">
                    <a:avLst/>
                  </a:prstGeom>
                  <a:solidFill>
                    <a:srgbClr val="FFFFEF"/>
                  </a:solidFill>
                  <a:ln w="9525">
                    <a:noFill/>
                    <a:miter lim="800000"/>
                    <a:headEnd/>
                    <a:tailEnd/>
                  </a:ln>
                </p:spPr>
                <p:txBody>
                  <a:bodyPr anchor="ctr"/>
                  <a:lstStyle/>
                  <a:p>
                    <a:r>
                      <a:rPr lang="en-US" sz="2400">
                        <a:latin typeface="+mj-lt"/>
                        <a:cs typeface="Times New Roman" pitchFamily="18" charset="0"/>
                      </a:rPr>
                      <a:t>  Tone of voice and inflection</a:t>
                    </a:r>
                  </a:p>
                  <a:p>
                    <a:pPr eaLnBrk="0" hangingPunct="0"/>
                    <a:endParaRPr lang="en-US" sz="2400">
                      <a:latin typeface="+mj-lt"/>
                    </a:endParaRPr>
                  </a:p>
                </p:txBody>
              </p:sp>
              <p:sp>
                <p:nvSpPr>
                  <p:cNvPr id="26" name="Rectangle 77"/>
                  <p:cNvSpPr>
                    <a:spLocks noChangeArrowheads="1"/>
                  </p:cNvSpPr>
                  <p:nvPr/>
                </p:nvSpPr>
                <p:spPr bwMode="auto">
                  <a:xfrm>
                    <a:off x="2014" y="1266"/>
                    <a:ext cx="3544" cy="594"/>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13" name="Group 78"/>
              <p:cNvGrpSpPr>
                <a:grpSpLocks/>
              </p:cNvGrpSpPr>
              <p:nvPr/>
            </p:nvGrpSpPr>
            <p:grpSpPr bwMode="auto">
              <a:xfrm>
                <a:off x="0" y="1860"/>
                <a:ext cx="2014" cy="826"/>
                <a:chOff x="0" y="1860"/>
                <a:chExt cx="2014" cy="826"/>
              </a:xfrm>
            </p:grpSpPr>
            <p:sp>
              <p:nvSpPr>
                <p:cNvPr id="19" name="Rectangle 79"/>
                <p:cNvSpPr>
                  <a:spLocks noChangeArrowheads="1"/>
                </p:cNvSpPr>
                <p:nvPr/>
              </p:nvSpPr>
              <p:spPr bwMode="auto">
                <a:xfrm>
                  <a:off x="0" y="1860"/>
                  <a:ext cx="2014" cy="826"/>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20" name="Group 80"/>
                <p:cNvGrpSpPr>
                  <a:grpSpLocks/>
                </p:cNvGrpSpPr>
                <p:nvPr/>
              </p:nvGrpSpPr>
              <p:grpSpPr bwMode="auto">
                <a:xfrm>
                  <a:off x="0" y="1860"/>
                  <a:ext cx="2014" cy="826"/>
                  <a:chOff x="0" y="1860"/>
                  <a:chExt cx="2014" cy="826"/>
                </a:xfrm>
              </p:grpSpPr>
              <p:sp>
                <p:nvSpPr>
                  <p:cNvPr id="21" name="Rectangle 81"/>
                  <p:cNvSpPr>
                    <a:spLocks noChangeArrowheads="1"/>
                  </p:cNvSpPr>
                  <p:nvPr/>
                </p:nvSpPr>
                <p:spPr bwMode="auto">
                  <a:xfrm>
                    <a:off x="43" y="1860"/>
                    <a:ext cx="1928" cy="826"/>
                  </a:xfrm>
                  <a:prstGeom prst="rect">
                    <a:avLst/>
                  </a:prstGeom>
                  <a:solidFill>
                    <a:srgbClr val="FFFFEF"/>
                  </a:solidFill>
                  <a:ln w="9525">
                    <a:noFill/>
                    <a:miter lim="800000"/>
                    <a:headEnd/>
                    <a:tailEnd/>
                  </a:ln>
                </p:spPr>
                <p:txBody>
                  <a:bodyPr anchor="ctr"/>
                  <a:lstStyle/>
                  <a:p>
                    <a:r>
                      <a:rPr lang="en-US" sz="2400" b="1" i="1">
                        <a:latin typeface="+mj-lt"/>
                        <a:cs typeface="Times New Roman" pitchFamily="18" charset="0"/>
                      </a:rPr>
                      <a:t>55 percent</a:t>
                    </a:r>
                    <a:endParaRPr lang="en-US" sz="2400">
                      <a:latin typeface="+mj-lt"/>
                      <a:cs typeface="Times New Roman" pitchFamily="18" charset="0"/>
                    </a:endParaRPr>
                  </a:p>
                  <a:p>
                    <a:pPr eaLnBrk="0" hangingPunct="0"/>
                    <a:endParaRPr lang="en-US" sz="2400">
                      <a:latin typeface="+mj-lt"/>
                    </a:endParaRPr>
                  </a:p>
                </p:txBody>
              </p:sp>
              <p:sp>
                <p:nvSpPr>
                  <p:cNvPr id="22" name="Rectangle 82"/>
                  <p:cNvSpPr>
                    <a:spLocks noChangeArrowheads="1"/>
                  </p:cNvSpPr>
                  <p:nvPr/>
                </p:nvSpPr>
                <p:spPr bwMode="auto">
                  <a:xfrm>
                    <a:off x="0" y="1860"/>
                    <a:ext cx="2014" cy="826"/>
                  </a:xfrm>
                  <a:prstGeom prst="rect">
                    <a:avLst/>
                  </a:prstGeom>
                  <a:noFill/>
                  <a:ln w="7">
                    <a:solidFill>
                      <a:srgbClr val="A0A0A0"/>
                    </a:solidFill>
                    <a:miter lim="800000"/>
                    <a:headEnd/>
                    <a:tailEnd/>
                  </a:ln>
                </p:spPr>
                <p:txBody>
                  <a:bodyPr wrap="none"/>
                  <a:lstStyle/>
                  <a:p>
                    <a:endParaRPr lang="en-US" sz="2400">
                      <a:latin typeface="+mj-lt"/>
                    </a:endParaRPr>
                  </a:p>
                </p:txBody>
              </p:sp>
            </p:grpSp>
          </p:grpSp>
          <p:grpSp>
            <p:nvGrpSpPr>
              <p:cNvPr id="14" name="Group 83"/>
              <p:cNvGrpSpPr>
                <a:grpSpLocks/>
              </p:cNvGrpSpPr>
              <p:nvPr/>
            </p:nvGrpSpPr>
            <p:grpSpPr bwMode="auto">
              <a:xfrm>
                <a:off x="2014" y="1860"/>
                <a:ext cx="3544" cy="826"/>
                <a:chOff x="2014" y="1860"/>
                <a:chExt cx="3544" cy="826"/>
              </a:xfrm>
            </p:grpSpPr>
            <p:sp>
              <p:nvSpPr>
                <p:cNvPr id="15" name="Rectangle 84"/>
                <p:cNvSpPr>
                  <a:spLocks noChangeArrowheads="1"/>
                </p:cNvSpPr>
                <p:nvPr/>
              </p:nvSpPr>
              <p:spPr bwMode="auto">
                <a:xfrm>
                  <a:off x="2014" y="1860"/>
                  <a:ext cx="3544" cy="826"/>
                </a:xfrm>
                <a:prstGeom prst="rect">
                  <a:avLst/>
                </a:prstGeom>
                <a:solidFill>
                  <a:srgbClr val="FFFFEF"/>
                </a:solidFill>
                <a:ln w="9525">
                  <a:noFill/>
                  <a:miter lim="800000"/>
                  <a:headEnd/>
                  <a:tailEnd/>
                </a:ln>
              </p:spPr>
              <p:txBody>
                <a:bodyPr wrap="none"/>
                <a:lstStyle/>
                <a:p>
                  <a:endParaRPr lang="en-US" sz="2400">
                    <a:latin typeface="+mj-lt"/>
                  </a:endParaRPr>
                </a:p>
              </p:txBody>
            </p:sp>
            <p:grpSp>
              <p:nvGrpSpPr>
                <p:cNvPr id="16" name="Group 85"/>
                <p:cNvGrpSpPr>
                  <a:grpSpLocks/>
                </p:cNvGrpSpPr>
                <p:nvPr/>
              </p:nvGrpSpPr>
              <p:grpSpPr bwMode="auto">
                <a:xfrm>
                  <a:off x="2014" y="1860"/>
                  <a:ext cx="3544" cy="826"/>
                  <a:chOff x="2014" y="1860"/>
                  <a:chExt cx="3544" cy="826"/>
                </a:xfrm>
              </p:grpSpPr>
              <p:sp>
                <p:nvSpPr>
                  <p:cNvPr id="17" name="Rectangle 86"/>
                  <p:cNvSpPr>
                    <a:spLocks noChangeArrowheads="1"/>
                  </p:cNvSpPr>
                  <p:nvPr/>
                </p:nvSpPr>
                <p:spPr bwMode="auto">
                  <a:xfrm>
                    <a:off x="2057" y="1860"/>
                    <a:ext cx="3458" cy="826"/>
                  </a:xfrm>
                  <a:prstGeom prst="rect">
                    <a:avLst/>
                  </a:prstGeom>
                  <a:solidFill>
                    <a:srgbClr val="FFFFEF"/>
                  </a:solidFill>
                  <a:ln w="9525">
                    <a:noFill/>
                    <a:miter lim="800000"/>
                    <a:headEnd/>
                    <a:tailEnd/>
                  </a:ln>
                </p:spPr>
                <p:txBody>
                  <a:bodyPr anchor="ctr"/>
                  <a:lstStyle/>
                  <a:p>
                    <a:r>
                      <a:rPr lang="en-US" sz="2400">
                        <a:latin typeface="+mj-lt"/>
                        <a:cs typeface="Times New Roman" pitchFamily="18" charset="0"/>
                      </a:rPr>
                      <a:t>  Facial expression, body</a:t>
                    </a:r>
                    <a:br>
                      <a:rPr lang="en-US" sz="2400">
                        <a:latin typeface="+mj-lt"/>
                        <a:cs typeface="Times New Roman" pitchFamily="18" charset="0"/>
                      </a:rPr>
                    </a:br>
                    <a:r>
                      <a:rPr lang="en-US" sz="2400">
                        <a:latin typeface="+mj-lt"/>
                        <a:cs typeface="Times New Roman" pitchFamily="18" charset="0"/>
                      </a:rPr>
                      <a:t>  position, gestures</a:t>
                    </a:r>
                  </a:p>
                  <a:p>
                    <a:pPr eaLnBrk="0" hangingPunct="0"/>
                    <a:endParaRPr lang="en-US" sz="2400">
                      <a:latin typeface="+mj-lt"/>
                    </a:endParaRPr>
                  </a:p>
                </p:txBody>
              </p:sp>
              <p:sp>
                <p:nvSpPr>
                  <p:cNvPr id="18" name="Rectangle 87"/>
                  <p:cNvSpPr>
                    <a:spLocks noChangeArrowheads="1"/>
                  </p:cNvSpPr>
                  <p:nvPr/>
                </p:nvSpPr>
                <p:spPr bwMode="auto">
                  <a:xfrm>
                    <a:off x="2014" y="1860"/>
                    <a:ext cx="3544" cy="826"/>
                  </a:xfrm>
                  <a:prstGeom prst="rect">
                    <a:avLst/>
                  </a:prstGeom>
                  <a:noFill/>
                  <a:ln w="7">
                    <a:solidFill>
                      <a:srgbClr val="A0A0A0"/>
                    </a:solidFill>
                    <a:miter lim="800000"/>
                    <a:headEnd/>
                    <a:tailEnd/>
                  </a:ln>
                </p:spPr>
                <p:txBody>
                  <a:bodyPr wrap="none"/>
                  <a:lstStyle/>
                  <a:p>
                    <a:endParaRPr lang="en-US" sz="2400">
                      <a:latin typeface="+mj-lt"/>
                    </a:endParaRPr>
                  </a:p>
                </p:txBody>
              </p:sp>
            </p:grpSp>
          </p:grpSp>
        </p:grpSp>
        <p:sp>
          <p:nvSpPr>
            <p:cNvPr id="6" name="Rectangle 88"/>
            <p:cNvSpPr>
              <a:spLocks noChangeArrowheads="1"/>
            </p:cNvSpPr>
            <p:nvPr/>
          </p:nvSpPr>
          <p:spPr bwMode="auto">
            <a:xfrm>
              <a:off x="-3" y="-3"/>
              <a:ext cx="5564" cy="2692"/>
            </a:xfrm>
            <a:prstGeom prst="rect">
              <a:avLst/>
            </a:prstGeom>
            <a:noFill/>
            <a:ln w="11112">
              <a:solidFill>
                <a:srgbClr val="A0A0A0"/>
              </a:solidFill>
              <a:miter lim="800000"/>
              <a:headEnd/>
              <a:tailEnd/>
            </a:ln>
          </p:spPr>
          <p:txBody>
            <a:bodyPr wrap="none"/>
            <a:lstStyle/>
            <a:p>
              <a:endParaRPr lang="en-US" sz="2400">
                <a:latin typeface="+mj-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TotalTime>
  <Words>352</Words>
  <Application>Microsoft Office PowerPoint</Application>
  <PresentationFormat>On-screen Show (4:3)</PresentationFormat>
  <Paragraphs>51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Principles of effective interpersonal communication </vt:lpstr>
      <vt:lpstr>Communication is basic to human existence. Communication often is the root cause of why we feel happy and also dismayed.   A family court  judge has a special responsibility. He not only has to deliver justice; he also has  to instill confidence   among those who come to the court to seek  justice.  The perspectives of contending parties  more often differ.   </vt:lpstr>
      <vt:lpstr>Slide 3</vt:lpstr>
      <vt:lpstr>Slide 4</vt:lpstr>
      <vt:lpstr>Slide 5</vt:lpstr>
      <vt:lpstr>Slide 6</vt:lpstr>
      <vt:lpstr>Slide 7</vt:lpstr>
      <vt:lpstr> Interpersonal communication plays an important part in the process. This comprises not only the verbal but also non-verbal communication including kinesics… through tone of voice and through gesture, posture, facial expression, etc.</vt:lpstr>
      <vt:lpstr>Slide 9</vt:lpstr>
      <vt:lpstr>Slide 10</vt:lpstr>
      <vt:lpstr>Twenty-seven requisite skills*, qualities, and areas of knowledge including: knowledge of child development and family dynamics; understanding of domestic violence, child maltreatment, substance abuse and addiction, and mental health issues; cultural competence and understanding one's own biases; communication that emphasizes clarity and brevity; honed listening skills; and exercising leadership from the bench. * The Modern Family Court Judge, </vt:lpstr>
      <vt:lpstr>Interpersonal communication is irreversible You can't really take back something once it has been said. The effect must inevitably remain. Despite the instructions from a judge to a jury to "disregard that last statement the witness made," the lawyer knows that it can't help but make an impression on the jury. </vt:lpstr>
      <vt:lpstr>Interpersonal communication is complicated No form of communication is simple. Because of the number of variables involved, even simple  interactions  are  also extremely complex.    Theorists note that whenever we communicate there are really at least six "people" involved: 1) who you think you are; 2) who you think the other person is; 3)who you think the other person thinks you are; 4) who the other person thinks /she is; 5) who the other person thinks you are; and 6) who the other person thinks you think s/he is</vt:lpstr>
      <vt:lpstr>Finish scholar  Osmo Wiio  has situations  akin to Murphy’s Law that things go wrong when you wish they should not  a) If communication can fail, it will. b) If a message can be understood in different ways, it will be understood in just that way which does the most harm. C) There is always somebody who knows better than you what you meant by your message. D) The more communication there is, the more difficult it is for communication to succeed      </vt:lpstr>
      <vt:lpstr>Interpersonal communication is contextual Communication does not happen in isolation. There is:  1. Psychological context, which is who you are and what you bring to the interaction. Your needs, desires, values, personality, etc., all form the psychological context. ("You" here refers to both participants in the interaction.) As a judge you have a value system, and perspectives on gender, masculinity and  relationships that wittingly or unwittingly do get reflected.  Judges must control their emotions.  </vt:lpstr>
      <vt:lpstr>2. Relational context, which concerns your reactions to the other person--the "mix.“   3. Situational context deals with the psycho-social "where" you are communicating. An interaction that takes place in a classroom will be very different from one that takes place in a courtroom . </vt:lpstr>
      <vt:lpstr>4. Environmental context deals with the physical "where" you are communicating.  The ambience, the noise level, temperature, season, time of day, all are examples of factors in the environmental context.  5. Cultural context includes all the learned behaviors and rules that affect the interaction. If you come from a culture where it is considered rude to make long, direct eye contact, you will out of politeness avoid eye contact. If the other person comes from a culture where long, direct eye contact signals trustworthiness, then we have in the cultural context a basis for misunderstanding </vt:lpstr>
      <vt:lpstr> Interpersonal communication tools  by third party in resolving  marital issue.  When things go so wrong in a marriage that the couple seek legal remedy to annul the bond. Family courts work as a catalyst to resolve the issue, but just in case  separation is  the answer, then how best to close the case with the mutual satisfaction of both the parties.    Counseling and Mediation are the strategies and tools used by  a family court</vt:lpstr>
      <vt:lpstr>“Family court judges make decisions every day that immediately and significantly impact families. Even so, family court judges are often undervalued—even by their peers on the bench. There is insufficient acknowledgement of the broad expertise required to do the job well.”    Rebecca Love Kourlis, former Justice of the Colorado Supreme Court. </vt:lpstr>
      <vt:lpstr>Presentation:  Professor J Jethwaney, IIMC, New Delhi.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effective interpersonal communication</dc:title>
  <dc:creator>IIMC-JJ</dc:creator>
  <cp:lastModifiedBy>user</cp:lastModifiedBy>
  <cp:revision>21</cp:revision>
  <dcterms:created xsi:type="dcterms:W3CDTF">2015-11-20T09:40:59Z</dcterms:created>
  <dcterms:modified xsi:type="dcterms:W3CDTF">2015-11-25T13:19:34Z</dcterms:modified>
</cp:coreProperties>
</file>